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8" r:id="rId1"/>
  </p:sldMasterIdLst>
  <p:notesMasterIdLst>
    <p:notesMasterId r:id="rId31"/>
  </p:notesMasterIdLst>
  <p:sldIdLst>
    <p:sldId id="691" r:id="rId2"/>
    <p:sldId id="763" r:id="rId3"/>
    <p:sldId id="693" r:id="rId4"/>
    <p:sldId id="727" r:id="rId5"/>
    <p:sldId id="875" r:id="rId6"/>
    <p:sldId id="876" r:id="rId7"/>
    <p:sldId id="847" r:id="rId8"/>
    <p:sldId id="848" r:id="rId9"/>
    <p:sldId id="849" r:id="rId10"/>
    <p:sldId id="757" r:id="rId11"/>
    <p:sldId id="868" r:id="rId12"/>
    <p:sldId id="869" r:id="rId13"/>
    <p:sldId id="850" r:id="rId14"/>
    <p:sldId id="851" r:id="rId15"/>
    <p:sldId id="852" r:id="rId16"/>
    <p:sldId id="801" r:id="rId17"/>
    <p:sldId id="861" r:id="rId18"/>
    <p:sldId id="862" r:id="rId19"/>
    <p:sldId id="853" r:id="rId20"/>
    <p:sldId id="854" r:id="rId21"/>
    <p:sldId id="855" r:id="rId22"/>
    <p:sldId id="877" r:id="rId23"/>
    <p:sldId id="838" r:id="rId24"/>
    <p:sldId id="839" r:id="rId25"/>
    <p:sldId id="841" r:id="rId26"/>
    <p:sldId id="842" r:id="rId27"/>
    <p:sldId id="843" r:id="rId28"/>
    <p:sldId id="759" r:id="rId29"/>
    <p:sldId id="761" r:id="rId30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00CC00"/>
    <a:srgbClr val="339933"/>
    <a:srgbClr val="00FF00"/>
    <a:srgbClr val="003300"/>
    <a:srgbClr val="333300"/>
    <a:srgbClr val="000000"/>
    <a:srgbClr val="800000"/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65" autoAdjust="0"/>
    <p:restoredTop sz="99813" autoAdjust="0"/>
  </p:normalViewPr>
  <p:slideViewPr>
    <p:cSldViewPr>
      <p:cViewPr varScale="1">
        <p:scale>
          <a:sx n="78" d="100"/>
          <a:sy n="78" d="100"/>
        </p:scale>
        <p:origin x="-12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Staniszewski" userId="99ac9cd1e8444c9a" providerId="LiveId" clId="{BB0A2B78-7593-4C2B-90A3-784CFFA63155}"/>
    <pc:docChg chg="modSld">
      <pc:chgData name="Michał Staniszewski" userId="99ac9cd1e8444c9a" providerId="LiveId" clId="{BB0A2B78-7593-4C2B-90A3-784CFFA63155}" dt="2019-11-13T11:40:51.856" v="6" actId="6549"/>
      <pc:docMkLst>
        <pc:docMk/>
      </pc:docMkLst>
      <pc:sldChg chg="modSp">
        <pc:chgData name="Michał Staniszewski" userId="99ac9cd1e8444c9a" providerId="LiveId" clId="{BB0A2B78-7593-4C2B-90A3-784CFFA63155}" dt="2019-11-13T11:40:51.856" v="6" actId="6549"/>
        <pc:sldMkLst>
          <pc:docMk/>
          <pc:sldMk cId="1302500409" sldId="834"/>
        </pc:sldMkLst>
        <pc:spChg chg="mod">
          <ac:chgData name="Michał Staniszewski" userId="99ac9cd1e8444c9a" providerId="LiveId" clId="{BB0A2B78-7593-4C2B-90A3-784CFFA63155}" dt="2019-11-13T11:40:51.856" v="6" actId="6549"/>
          <ac:spMkLst>
            <pc:docMk/>
            <pc:sldMk cId="1302500409" sldId="83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EB535E1-D7A4-44B5-A4C4-9B57EE09CD00}" type="datetimeFigureOut">
              <a:rPr lang="pl-PL"/>
              <a:pPr>
                <a:defRPr/>
              </a:pPr>
              <a:t>2020-11-28</a:t>
            </a:fld>
            <a:endParaRPr lang="pl-PL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7F4629-4C20-4054-81D8-C1AAD561F82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862934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448114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156731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5224013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5868982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4376160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4889718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9419932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9481515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698286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3272303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4282558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9590478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4036922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3005907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8063596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350433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869982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386091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894713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951335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519401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92DC-DF20-4375-BBE5-9C68260AF40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4F430-B0AC-4EB4-BAAB-3F1BA6598CF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1477F-ABEA-4FDB-A839-CBDF4C4DCE2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180F8-911B-4DE5-B067-1AA92426298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5CBC-06E0-4033-9A5F-9FD4BF4D671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1C33C-1C10-4027-ADD4-25A63925992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0D919-7531-4417-987F-67ED766E8A5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A8DE-1EEF-434C-BC25-40475A82F7E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B0247-345F-457E-8319-A9F0D12EA5F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71087-3607-478B-B74B-FDE7DD2BA1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D6EC5-7D0C-4F30-9015-440265DE64F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71DDC5-3820-4806-9574-CC5407F17B7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  <p:sldLayoutId id="2147484084" r:id="rId6"/>
    <p:sldLayoutId id="2147484085" r:id="rId7"/>
    <p:sldLayoutId id="2147484086" r:id="rId8"/>
    <p:sldLayoutId id="2147484087" r:id="rId9"/>
    <p:sldLayoutId id="2147484088" r:id="rId10"/>
    <p:sldLayoutId id="21474840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648" y="2276872"/>
            <a:ext cx="7740352" cy="129584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400" dirty="0">
                <a:solidFill>
                  <a:srgbClr val="009900"/>
                </a:solidFill>
                <a:latin typeface="Gill Sans MT" panose="020B0502020104020203" pitchFamily="34" charset="-18"/>
              </a:rPr>
              <a:t>Laureaci XVII Konkursu</a:t>
            </a:r>
            <a: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EDYCJA 2020 – Dynamika liczby podmiotów gospodarczych</a:t>
            </a: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475656" y="3904020"/>
            <a:ext cx="7668344" cy="538609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  </a:t>
            </a:r>
          </a:p>
          <a:p>
            <a:endParaRPr lang="pl-PL" sz="9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3419872" y="6330806"/>
            <a:ext cx="25922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>
                <a:solidFill>
                  <a:srgbClr val="003300"/>
                </a:solidFill>
                <a:latin typeface="Gill Sans MT" panose="020B0502020104020203" pitchFamily="34" charset="-18"/>
              </a:rPr>
              <a:t>Warszawa, data 02.11.2020 r.</a:t>
            </a:r>
            <a:endParaRPr lang="pl-PL" sz="1500" dirty="0">
              <a:solidFill>
                <a:srgbClr val="339933"/>
              </a:solidFill>
              <a:latin typeface="Gill Sans MT" panose="020B0502020104020203" pitchFamily="34" charset="-18"/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2736304" cy="944527"/>
          </a:xfrm>
          <a:prstGeom prst="rect">
            <a:avLst/>
          </a:prstGeom>
        </p:spPr>
      </p:pic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4581128"/>
            <a:ext cx="5722937" cy="64807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pl-PL" altLang="pl-PL" sz="2000" dirty="0">
              <a:solidFill>
                <a:schemeClr val="tx1"/>
              </a:solidFill>
              <a:latin typeface="Gill Sans MT" pitchFamily="34" charset="-1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pl-PL" altLang="pl-PL" sz="1600" dirty="0">
                <a:solidFill>
                  <a:srgbClr val="003300"/>
                </a:solidFill>
                <a:latin typeface="Gill Sans MT" pitchFamily="34" charset="-18"/>
              </a:rPr>
              <a:t>Prof.  nzw. dr hab. Eugeniusz </a:t>
            </a:r>
            <a:r>
              <a:rPr lang="pl-PL" altLang="pl-PL" sz="1600" dirty="0" smtClean="0">
                <a:solidFill>
                  <a:srgbClr val="003300"/>
                </a:solidFill>
                <a:latin typeface="Gill Sans MT" pitchFamily="34" charset="-18"/>
              </a:rPr>
              <a:t>Sobczak (sobczak070645@gmail.com) </a:t>
            </a:r>
            <a:endParaRPr lang="pl-PL" altLang="pl-PL" sz="1600" dirty="0">
              <a:solidFill>
                <a:srgbClr val="003300"/>
              </a:solidFill>
              <a:latin typeface="Gill Sans MT" pitchFamily="34" charset="-1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pl-PL" altLang="pl-PL" sz="1600" dirty="0">
                <a:solidFill>
                  <a:srgbClr val="003300"/>
                </a:solidFill>
                <a:latin typeface="Gill Sans MT" pitchFamily="34" charset="-18"/>
              </a:rPr>
              <a:t>mgr Michał Staniszewski</a:t>
            </a:r>
          </a:p>
        </p:txBody>
      </p:sp>
    </p:spTree>
    <p:extLst>
      <p:ext uri="{BB962C8B-B14F-4D97-AF65-F5344CB8AC3E}">
        <p14:creationId xmlns="" xmlns:p14="http://schemas.microsoft.com/office/powerpoint/2010/main" val="1568109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0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2020</a:t>
            </a:r>
            <a: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MIEJSKO-WIEJSKA</a:t>
            </a:r>
          </a:p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5517232"/>
            <a:ext cx="565212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3168352" cy="1093663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3450142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59731567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198,79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30,54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27,94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75,23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184,95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203,15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-43,61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-20,75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-16,91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181,02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15,54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40,27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74,83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65,03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70,06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70,64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660,24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920,04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964,25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Konstancin-Jeziorna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piaseczyński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11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5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911834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36560760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44,87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248,81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64,58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390,97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412,90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-86,58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-7,59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141,77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149,75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22,78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98,56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98,56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27,56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31,98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516,49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1 182,29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1 185,25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Kąty Wrocławskie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wrocławski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4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781579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24151359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168,20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32,85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210,70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165,66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93,37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93,50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81,78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562,49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971,83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930,78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Siechnice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wrocławski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3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616474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16326408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262,12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269,90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234,75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578,78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562,19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-56,07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99,85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162,78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21,56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59,05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685,32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1 428,99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1 411,90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Ożarów Mazowiecki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warszawski zachodni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14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2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397316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30402972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536,05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210,55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46,76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-127,24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-50,48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-51,05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176,27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249,62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265,35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81,77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81,83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94,50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91,23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814,29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1 394,17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1 049,02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Dziwnów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kamieński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15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1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62287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0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2020</a:t>
            </a:r>
            <a: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MIEJSKA</a:t>
            </a:r>
          </a:p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5517232"/>
            <a:ext cx="565212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3168352" cy="1093663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3304340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24886875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1 116,01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386,02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28,59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36,73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171,69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268,95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278,05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-109,26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-27,01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-22,44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157,54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-3,03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-3,59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70,09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65,85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545,60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1 856,04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1 153,33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Świeradów-Zdrój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lubański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17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5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667029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88184462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276,30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49,77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66,23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244,61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168,59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179,56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-42,32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161,20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205,09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213,21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14,58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86,66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86,66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690,47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1 110,72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1 038,20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Puszczykowo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poznański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18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4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496535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47370280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1 138,25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1 394,27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1 104,07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24,01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190,91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-140,91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-46,82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-39,66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365,47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-11,36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-0,78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95,76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90,91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1 877,70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2 407,86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2 099,62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Krynica Morska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nowodworski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19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3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64649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196752"/>
            <a:ext cx="8136903" cy="4896544"/>
          </a:xfrm>
        </p:spPr>
        <p:txBody>
          <a:bodyPr rtlCol="0">
            <a:normAutofit lnSpcReduction="10000"/>
          </a:bodyPr>
          <a:lstStyle/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1. wydatki majątkowe inwestycyjne per capita</a:t>
            </a:r>
          </a:p>
          <a:p>
            <a:pPr marL="355600" indent="-35560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każde 10 zł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2. procent wydatków majątkowych inwestycyjnych w budżecie gminy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2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3. wydatki na transport i łączność per capita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2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każde 10 zł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4. procent wydatków na transport i łączność w wydatkach budżetu gminy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2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5. procent dochodów własnych w dochodach budżetu gminy</a:t>
            </a:r>
          </a:p>
          <a:p>
            <a:pPr marL="27305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6. liczba podmiotów gospodarczych na 1000 mieszkańców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>
                <a:solidFill>
                  <a:srgbClr val="008000"/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podmiot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7. liczba osób pracujących na 1000 mieszkańców,</a:t>
            </a:r>
          </a:p>
          <a:p>
            <a:pPr marL="27305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każdą osobę pracującą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8. liczba osób bezrobotnych na 1000 mieszkańców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każdą osobę bezrobotną przyznano minus jeden punkt;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8003232" cy="936104"/>
          </a:xfrm>
        </p:spPr>
        <p:txBody>
          <a:bodyPr/>
          <a:lstStyle/>
          <a:p>
            <a:pPr algn="l" eaLnBrk="1" hangingPunct="1"/>
            <a:r>
              <a:rPr lang="pl-PL" altLang="pl-PL" sz="3200" dirty="0">
                <a:solidFill>
                  <a:srgbClr val="008000"/>
                </a:solidFill>
                <a:latin typeface="Gill Sans MT" pitchFamily="34" charset="-18"/>
              </a:rPr>
              <a:t>WSKAŹNIKI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2947391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17109107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127,77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18,31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19,64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66,59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119,94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-30,44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-27,91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191,17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-11,93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-22,83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17,31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95,37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96,53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640,93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680,12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819,12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Hel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pucki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20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2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4072322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3425798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688,82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370,76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298,94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321,88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-96,42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-22,66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-21,66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187,35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832,29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840,26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-3,03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-1,73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11,56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93,24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89,37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715,44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2 254,47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1 952,38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Karpacz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jeleniogórski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21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1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737802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0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2020</a:t>
            </a:r>
            <a: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737338"/>
            <a:ext cx="5652120" cy="677108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dirty="0">
                <a:solidFill>
                  <a:schemeClr val="bg1"/>
                </a:solidFill>
                <a:latin typeface="Gill Sans MT" panose="020B0502020104020203" pitchFamily="34" charset="-18"/>
              </a:rPr>
              <a:t>W KATEGORII: MIASTO NA PRAWACH POWIATU</a:t>
            </a:r>
          </a:p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5517232"/>
            <a:ext cx="565212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3168352" cy="1093663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1680322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79677319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24,06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203,54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342,04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31,09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267,30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307,25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316,30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-43,21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-11,28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121,66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167,86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22,36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98,03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835,96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1 135,58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1 293,62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Gdynia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5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7035747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39549993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218,45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245,65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317,76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460,55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471,46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-39,50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-14,87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182,21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26,64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86,05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929,89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1 342,02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1 392,71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Kraków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24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4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898274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78394018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239,22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335,41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36,12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66,27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372,18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458,72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472,57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-38,13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-7,86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208,17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215,82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-2,64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91,01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1 080,38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1 401,16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1 524,59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Poznań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25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3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6950638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83545273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265,17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279,00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264,16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334,71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365,63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-39,57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-7,53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178,58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238,97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243,57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-3,08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36,55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14,98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94,91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1 054,94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1 339,94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1 388,14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Sopot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26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2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2468305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29173368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145,13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371,68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390,89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39,76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75,31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413,52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535,99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548,92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-37,02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48,75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1 153,72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1 659,93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1 697,55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m.st. </a:t>
              </a:r>
              <a:r>
                <a:rPr lang="pl-PL" sz="240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Warszawa</a:t>
              </a:r>
              <a:endParaRPr lang="pl-PL" sz="24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27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1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8809827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664" y="3429000"/>
            <a:ext cx="7704856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300" dirty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br>
              <a:rPr lang="pl-PL" sz="23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300" dirty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3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300" dirty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2020</a:t>
            </a:r>
            <a: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547664" y="4653136"/>
            <a:ext cx="7596336" cy="754053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endParaRPr lang="pl-PL" sz="11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endParaRPr lang="pl-PL" sz="21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endParaRPr lang="pl-PL" sz="11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3168352" cy="1093663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34501424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914" t="33955" r="26470" b="50000"/>
          <a:stretch/>
        </p:blipFill>
        <p:spPr bwMode="auto">
          <a:xfrm>
            <a:off x="1619672" y="2917274"/>
            <a:ext cx="6196404" cy="102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2808312" cy="9693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74202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196752"/>
            <a:ext cx="8136903" cy="4896544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9. napływ ludności na 1000 mieszkańców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każdą osobę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10. odpływ ludności na 1000 mieszkańców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każdą osobę przyznano minus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11. liczba absolwentów szkół ponadgimnazjalnych na 1000 mieszkańców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każdego absolwenta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12. procent radnych z wyższym wykształceniem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każdego radnego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000" dirty="0">
                <a:solidFill>
                  <a:srgbClr val="008000"/>
                </a:solidFill>
                <a:latin typeface="Gill Sans MT" panose="020B0502020104020203" pitchFamily="34" charset="-18"/>
              </a:rPr>
              <a:t>13. </a:t>
            </a: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procent ludności objętej wodociągami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14. procent ludności objętej kanalizacją ścieków</a:t>
            </a:r>
          </a:p>
          <a:p>
            <a:pPr marL="355600" indent="-3556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  <a:endParaRPr lang="pl-PL" altLang="pl-PL" sz="2000" dirty="0">
              <a:solidFill>
                <a:schemeClr val="bg1">
                  <a:lumMod val="65000"/>
                </a:schemeClr>
              </a:solidFill>
              <a:latin typeface="Gill Sans MT" panose="020B0502020104020203" pitchFamily="34" charset="-18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000" dirty="0">
                <a:solidFill>
                  <a:srgbClr val="008000"/>
                </a:solidFill>
                <a:latin typeface="Gill Sans MT" panose="020B0502020104020203" pitchFamily="34" charset="-18"/>
              </a:rPr>
              <a:t>15. procent ludności objętej oczyszczalnią ścieków</a:t>
            </a:r>
          </a:p>
          <a:p>
            <a:pPr marL="355600" indent="-3556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	za każdy procent przyznano jeden punkt.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8003232" cy="936104"/>
          </a:xfrm>
        </p:spPr>
        <p:txBody>
          <a:bodyPr/>
          <a:lstStyle/>
          <a:p>
            <a:pPr algn="l" eaLnBrk="1" hangingPunct="1"/>
            <a:r>
              <a:rPr lang="pl-PL" altLang="pl-PL" sz="3200" dirty="0">
                <a:solidFill>
                  <a:srgbClr val="008000"/>
                </a:solidFill>
                <a:latin typeface="Gill Sans MT" pitchFamily="34" charset="-18"/>
              </a:rPr>
              <a:t>WSKAŹNIKI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2560982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0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2020</a:t>
            </a:r>
            <a: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WIEJSKA</a:t>
            </a:r>
          </a:p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0" y="5517232"/>
            <a:ext cx="565212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 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3168352" cy="1093663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508732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7022555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290,52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51,55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222,02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187,75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-38,46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96,88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171,76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175,21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41,01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705,72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1 085,70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963,63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Dopiewo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poznański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5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5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80011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11893276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68,83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65,37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151,86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175,36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-34,79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188,77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23,64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97,66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97,77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32,23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96,50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588,40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948,33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1 004,51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Stare Babice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warszawski zachodni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6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4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218636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51817826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390,02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364,53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79,54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226,06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472,76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487,03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-36,15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-11,47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116,68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25,23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24,73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89,76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96,05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65,05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717,40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1 430,61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1 424,73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Nadarzyn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pruszkowski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7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3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07492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45932268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608,31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542,17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53,94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386,79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1 103,43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1 106,11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-58,85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89,54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186,58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94,34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65,79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882,14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2 315,14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2 251,49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Kobierzyce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wrocławski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8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2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92250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60040731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2018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2019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103,24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143,08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324,07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267,53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344,34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316,88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-35,63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-11,16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319,34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317,40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36,58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91,98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811,46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1 249,14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1 418,92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9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Lesznowola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piaseczyński</a:t>
              </a:r>
            </a:p>
          </p:txBody>
        </p:sp>
      </p:grp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1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127593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24026</TotalTime>
  <Words>2994</Words>
  <Application>Microsoft Office PowerPoint</Application>
  <PresentationFormat>Pokaz na ekranie (4:3)</PresentationFormat>
  <Paragraphs>1402</Paragraphs>
  <Slides>29</Slides>
  <Notes>26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Motyw pakietu Office</vt:lpstr>
      <vt:lpstr>Laureaci XVII Konkursu ZRÓWNOWAŻONEGO ROZWOJU JEDNOSTEK SAMORZĄDU TERYTORIALNEGO  EDYCJA 2020 – Dynamika liczby podmiotów gospodarczych </vt:lpstr>
      <vt:lpstr>WSKAŹNIKI</vt:lpstr>
      <vt:lpstr>WSKAŹNIKI</vt:lpstr>
      <vt:lpstr>LAUREACI RANKINGU ZRÓWNOWAŻONEGO ROZWOJU JEDNOSTEK SAMORZĄDU TERYTORIALNEGO  EDYCJA 2020  </vt:lpstr>
      <vt:lpstr>Slajd 5</vt:lpstr>
      <vt:lpstr>Slajd 6</vt:lpstr>
      <vt:lpstr>Slajd 7</vt:lpstr>
      <vt:lpstr>Slajd 8</vt:lpstr>
      <vt:lpstr>Slajd 9</vt:lpstr>
      <vt:lpstr>LAUREACI RANKINGU ZRÓWNOWAŻONEGO ROZWOJU JEDNOSTEK SAMORZĄDU TERYTORIALNEGO  EDYCJA 2020  </vt:lpstr>
      <vt:lpstr>Slajd 11</vt:lpstr>
      <vt:lpstr>Slajd 12</vt:lpstr>
      <vt:lpstr>Slajd 13</vt:lpstr>
      <vt:lpstr>Slajd 14</vt:lpstr>
      <vt:lpstr>Slajd 15</vt:lpstr>
      <vt:lpstr>LAUREACI RANKINGU ZRÓWNOWAŻONEGO ROZWOJU JEDNOSTEK SAMORZĄDU TERYTORIALNEGO  EDYCJA 2020  </vt:lpstr>
      <vt:lpstr>Slajd 17</vt:lpstr>
      <vt:lpstr>Slajd 18</vt:lpstr>
      <vt:lpstr>Slajd 19</vt:lpstr>
      <vt:lpstr>Slajd 20</vt:lpstr>
      <vt:lpstr>Slajd 21</vt:lpstr>
      <vt:lpstr>LAUREACI RANKINGU ZRÓWNOWAŻONEGO ROZWOJU JEDNOSTEK SAMORZĄDU TERYTORIALNEGO  EDYCJA 2020  </vt:lpstr>
      <vt:lpstr>Slajd 23</vt:lpstr>
      <vt:lpstr>Slajd 24</vt:lpstr>
      <vt:lpstr>Slajd 25</vt:lpstr>
      <vt:lpstr>Slajd 26</vt:lpstr>
      <vt:lpstr>Slajd 27</vt:lpstr>
      <vt:lpstr>LAUREACI RANKINGU ZRÓWNOWAŻONEGO ROZWOJU JEDNOSTEK SAMORZĄDU TERYTORIALNEGO  EDYCJA 2020  </vt:lpstr>
      <vt:lpstr>Slajd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jim</dc:creator>
  <cp:lastModifiedBy>Sobczak</cp:lastModifiedBy>
  <cp:revision>1185</cp:revision>
  <dcterms:created xsi:type="dcterms:W3CDTF">2005-12-07T16:22:50Z</dcterms:created>
  <dcterms:modified xsi:type="dcterms:W3CDTF">2020-11-28T09:31:22Z</dcterms:modified>
</cp:coreProperties>
</file>