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31"/>
  </p:notesMasterIdLst>
  <p:sldIdLst>
    <p:sldId id="691" r:id="rId2"/>
    <p:sldId id="763" r:id="rId3"/>
    <p:sldId id="693" r:id="rId4"/>
    <p:sldId id="727" r:id="rId5"/>
    <p:sldId id="875" r:id="rId6"/>
    <p:sldId id="876" r:id="rId7"/>
    <p:sldId id="847" r:id="rId8"/>
    <p:sldId id="848" r:id="rId9"/>
    <p:sldId id="849" r:id="rId10"/>
    <p:sldId id="757" r:id="rId11"/>
    <p:sldId id="868" r:id="rId12"/>
    <p:sldId id="869" r:id="rId13"/>
    <p:sldId id="850" r:id="rId14"/>
    <p:sldId id="851" r:id="rId15"/>
    <p:sldId id="852" r:id="rId16"/>
    <p:sldId id="801" r:id="rId17"/>
    <p:sldId id="861" r:id="rId18"/>
    <p:sldId id="862" r:id="rId19"/>
    <p:sldId id="853" r:id="rId20"/>
    <p:sldId id="854" r:id="rId21"/>
    <p:sldId id="855" r:id="rId22"/>
    <p:sldId id="877" r:id="rId23"/>
    <p:sldId id="838" r:id="rId24"/>
    <p:sldId id="839" r:id="rId25"/>
    <p:sldId id="841" r:id="rId26"/>
    <p:sldId id="842" r:id="rId27"/>
    <p:sldId id="843" r:id="rId28"/>
    <p:sldId id="759" r:id="rId29"/>
    <p:sldId id="761" r:id="rId3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CC00"/>
    <a:srgbClr val="339933"/>
    <a:srgbClr val="00FF00"/>
    <a:srgbClr val="003300"/>
    <a:srgbClr val="333300"/>
    <a:srgbClr val="000000"/>
    <a:srgbClr val="800000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99813" autoAdjust="0"/>
  </p:normalViewPr>
  <p:slideViewPr>
    <p:cSldViewPr>
      <p:cViewPr varScale="1">
        <p:scale>
          <a:sx n="78" d="100"/>
          <a:sy n="78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Staniszewski" userId="99ac9cd1e8444c9a" providerId="LiveId" clId="{BB0A2B78-7593-4C2B-90A3-784CFFA63155}"/>
    <pc:docChg chg="modSld">
      <pc:chgData name="Michał Staniszewski" userId="99ac9cd1e8444c9a" providerId="LiveId" clId="{BB0A2B78-7593-4C2B-90A3-784CFFA63155}" dt="2019-11-13T11:40:51.856" v="6" actId="6549"/>
      <pc:docMkLst>
        <pc:docMk/>
      </pc:docMkLst>
      <pc:sldChg chg="modSp">
        <pc:chgData name="Michał Staniszewski" userId="99ac9cd1e8444c9a" providerId="LiveId" clId="{BB0A2B78-7593-4C2B-90A3-784CFFA63155}" dt="2019-11-13T11:40:51.856" v="6" actId="6549"/>
        <pc:sldMkLst>
          <pc:docMk/>
          <pc:sldMk cId="1302500409" sldId="834"/>
        </pc:sldMkLst>
        <pc:spChg chg="mod">
          <ac:chgData name="Michał Staniszewski" userId="99ac9cd1e8444c9a" providerId="LiveId" clId="{BB0A2B78-7593-4C2B-90A3-784CFFA63155}" dt="2019-11-13T11:40:51.856" v="6" actId="6549"/>
          <ac:spMkLst>
            <pc:docMk/>
            <pc:sldMk cId="1302500409" sldId="83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B535E1-D7A4-44B5-A4C4-9B57EE09CD00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7F4629-4C20-4054-81D8-C1AAD561F8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862934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4811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156731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522401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586898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37616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88971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941993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948151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698286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3272303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282558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9590478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036922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3005907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8063596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350433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69982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6091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94713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951335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51940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92DC-DF20-4375-BBE5-9C68260AF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F430-B0AC-4EB4-BAAB-3F1BA6598C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477F-ABEA-4FDB-A839-CBDF4C4DCE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80F8-911B-4DE5-B067-1AA9242629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5CBC-06E0-4033-9A5F-9FD4BF4D67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C33C-1C10-4027-ADD4-25A6392599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D919-7531-4417-987F-67ED766E8A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A8DE-1EEF-434C-BC25-40475A82F7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0247-345F-457E-8319-A9F0D12EA5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1087-3607-478B-B74B-FDE7DD2BA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6EC5-7D0C-4F30-9015-440265DE64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71DDC5-3820-4806-9574-CC5407F17B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276872"/>
            <a:ext cx="7740352" cy="129584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XVII Konkursu</a:t>
            </a:r>
            <a: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EDYCJA 2020 – Dynamika liczby podmiotów gospodarczych</a:t>
            </a: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3904020"/>
            <a:ext cx="7668344" cy="538609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  </a:t>
            </a:r>
          </a:p>
          <a:p>
            <a:endParaRPr lang="pl-PL" sz="9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419872" y="6330806"/>
            <a:ext cx="25922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>
                <a:solidFill>
                  <a:srgbClr val="003300"/>
                </a:solidFill>
                <a:latin typeface="Gill Sans MT" panose="020B0502020104020203" pitchFamily="34" charset="-18"/>
              </a:rPr>
              <a:t>Warszawa, data 02.11.2020 r.</a:t>
            </a:r>
            <a:endParaRPr lang="pl-PL" sz="1500" dirty="0">
              <a:solidFill>
                <a:srgbClr val="339933"/>
              </a:solidFill>
              <a:latin typeface="Gill Sans MT" panose="020B0502020104020203" pitchFamily="34" charset="-18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2736304" cy="944527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581128"/>
            <a:ext cx="5722937" cy="6480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000" dirty="0">
              <a:solidFill>
                <a:schemeClr val="tx1"/>
              </a:solidFill>
              <a:latin typeface="Gill Sans MT" pitchFamily="34" charset="-1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Prof.  nzw. dr hab. Eugeniusz </a:t>
            </a:r>
            <a:r>
              <a:rPr lang="pl-PL" altLang="pl-PL" sz="1600" dirty="0" smtClean="0">
                <a:solidFill>
                  <a:srgbClr val="003300"/>
                </a:solidFill>
                <a:latin typeface="Gill Sans MT" pitchFamily="34" charset="-18"/>
              </a:rPr>
              <a:t>Sobczak (sobczak070645@gmail.com) </a:t>
            </a:r>
            <a:endParaRPr lang="pl-PL" altLang="pl-PL" sz="1600" dirty="0">
              <a:solidFill>
                <a:srgbClr val="003300"/>
              </a:solidFill>
              <a:latin typeface="Gill Sans MT" pitchFamily="34" charset="-1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mgr Michał Staniszewski</a:t>
            </a:r>
          </a:p>
        </p:txBody>
      </p:sp>
    </p:spTree>
    <p:extLst>
      <p:ext uri="{BB962C8B-B14F-4D97-AF65-F5344CB8AC3E}">
        <p14:creationId xmlns="" xmlns:p14="http://schemas.microsoft.com/office/powerpoint/2010/main" val="156810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45014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973156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-43,61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660,24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920,04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Konstancin-Jeziorna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piaseczyński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911834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656076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-86,58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1 182,29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1 185,25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Kąty Wrocławskie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wrocławski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781579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415135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971,83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930,78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Siechnice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wrocławski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16474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632640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578,78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685,32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1 428,99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1 411,90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Ożarów Mazowiecki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warszawski zachodni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97316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040297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536,05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-127,24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814,29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1 394,17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1 049,02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Dziwnów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kamieński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2287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304340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488687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1 116,01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-109,26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1 856,04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Świeradów-Zdrój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lubański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67029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818446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276,30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-42,32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690,47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1 110,72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1 038,20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Puszczykowo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96535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737028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1 138,25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1 394,27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1 104,07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-140,91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-46,82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1 877,70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2 407,86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2 099,62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Krynica Morska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nowodworski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64649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 lnSpcReduction="10000"/>
          </a:bodyPr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1. wydatki majątkowe inwestycyjne per capita</a:t>
            </a:r>
          </a:p>
          <a:p>
            <a:pPr marL="355600" indent="-35560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2. procent wydatków majątkowych inwestycyjnych w budżecie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3. wydatki na transport i łączność per capita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4. procent wydatków na transport i łączność w wydatkach budżetu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5. procent dochodów własnych w dochodach budżetu gminy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6. liczba podmiotów gospodarczych na 1000 mieszkańców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podmiot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7. liczba osób pracujących na 1000 mieszkańców,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pracującą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8. liczba osób bezrobotnych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bezrobotną przyznano minus jeden punkt;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94739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710910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-30,44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640,93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680,12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819,12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Hel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pucki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07232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42579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-96,42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832,29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840,26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715,44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2 254,47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Karpacz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jeleniogórski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37802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67710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MIASTO NA PRAWACH POWIATU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1680322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7967731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342,04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307,25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-43,21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835,96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1 135,58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1 293,62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Gdynia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03574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954999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1 342,02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1 392,71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Kraków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898274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839401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458,72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472,57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-38,13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1 080,38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1 401,16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1 524,59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Poznań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695063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354527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334,71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1 054,94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1 339,94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1 388,14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Sopot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46830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917336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371,68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413,52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535,99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548,92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1 153,72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1 659,93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1 697,55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m.st. </a:t>
              </a:r>
              <a:r>
                <a:rPr lang="pl-PL" sz="240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Warszawa</a:t>
              </a:r>
              <a:endParaRPr lang="pl-PL" sz="24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880982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3429000"/>
            <a:ext cx="7704856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b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547664" y="4653136"/>
            <a:ext cx="7596336" cy="75405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pl-PL" sz="1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endParaRPr lang="pl-PL" sz="2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endParaRPr lang="pl-PL" sz="1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450142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914" t="33955" r="26470" b="50000"/>
          <a:stretch/>
        </p:blipFill>
        <p:spPr bwMode="auto">
          <a:xfrm>
            <a:off x="1619672" y="2917274"/>
            <a:ext cx="6196404" cy="102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2808312" cy="9693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420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9. napływ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10. odpływ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minus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11. liczba absolwentów szkół ponadgimnazjalnych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absolwenta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12. procent radnych z wyższym wykształceniem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radnego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13. </a:t>
            </a: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procent ludności objętej wodociągami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14. procent ludności objętej kanalizacją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  <a:endParaRPr lang="pl-PL" altLang="pl-PL" sz="2000" dirty="0">
              <a:solidFill>
                <a:schemeClr val="bg1">
                  <a:lumMod val="65000"/>
                </a:schemeClr>
              </a:solidFill>
              <a:latin typeface="Gill Sans MT" panose="020B0502020104020203" pitchFamily="34" charset="-18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15. procent ludności objętej oczyszczalnią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za każdy procent przyznano jeden punkt.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56098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50873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02255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-38,46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705,72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1 085,70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963,63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Dopiewo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80011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189327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-34,79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588,40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1 004,51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Stare Babice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warszawski zachodni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1863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181782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364,53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472,76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487,03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-36,15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1 430,61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1 424,73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Nadarzyn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pruszkowski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0749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593226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608,31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1 106,11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882,14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2 315,14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2 251,49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Kobierzyce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wrocławski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9225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0040731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324,07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-35,63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811,46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1 249,14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1 418,92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Lesznowola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piaseczyński</a:t>
              </a:r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127593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24026</TotalTime>
  <Words>2994</Words>
  <Application>Microsoft Office PowerPoint</Application>
  <PresentationFormat>Pokaz na ekranie (4:3)</PresentationFormat>
  <Paragraphs>1402</Paragraphs>
  <Slides>29</Slides>
  <Notes>26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Laureaci XVII Konkursu ZRÓWNOWAŻONEGO ROZWOJU JEDNOSTEK SAMORZĄDU TERYTORIALNEGO  EDYCJA 2020 – Dynamika liczby podmiotów gospodarczych </vt:lpstr>
      <vt:lpstr>WSKAŹNIKI</vt:lpstr>
      <vt:lpstr>WSKAŹNIKI</vt:lpstr>
      <vt:lpstr>LAUREACI RANKINGU ZRÓWNOWAŻONEGO ROZWOJU JEDNOSTEK SAMORZĄDU TERYTORIALNEGO  EDYCJA 2020  </vt:lpstr>
      <vt:lpstr>Slajd 5</vt:lpstr>
      <vt:lpstr>Slajd 6</vt:lpstr>
      <vt:lpstr>Slajd 7</vt:lpstr>
      <vt:lpstr>Slajd 8</vt:lpstr>
      <vt:lpstr>Slajd 9</vt:lpstr>
      <vt:lpstr>LAUREACI RANKINGU ZRÓWNOWAŻONEGO ROZWOJU JEDNOSTEK SAMORZĄDU TERYTORIALNEGO  EDYCJA 2020  </vt:lpstr>
      <vt:lpstr>Slajd 11</vt:lpstr>
      <vt:lpstr>Slajd 12</vt:lpstr>
      <vt:lpstr>Slajd 13</vt:lpstr>
      <vt:lpstr>Slajd 14</vt:lpstr>
      <vt:lpstr>Slajd 15</vt:lpstr>
      <vt:lpstr>LAUREACI RANKINGU ZRÓWNOWAŻONEGO ROZWOJU JEDNOSTEK SAMORZĄDU TERYTORIALNEGO  EDYCJA 2020  </vt:lpstr>
      <vt:lpstr>Slajd 17</vt:lpstr>
      <vt:lpstr>Slajd 18</vt:lpstr>
      <vt:lpstr>Slajd 19</vt:lpstr>
      <vt:lpstr>Slajd 20</vt:lpstr>
      <vt:lpstr>Slajd 21</vt:lpstr>
      <vt:lpstr>LAUREACI RANKINGU ZRÓWNOWAŻONEGO ROZWOJU JEDNOSTEK SAMORZĄDU TERYTORIALNEGO  EDYCJA 2020  </vt:lpstr>
      <vt:lpstr>Slajd 23</vt:lpstr>
      <vt:lpstr>Slajd 24</vt:lpstr>
      <vt:lpstr>Slajd 25</vt:lpstr>
      <vt:lpstr>Slajd 26</vt:lpstr>
      <vt:lpstr>Slajd 27</vt:lpstr>
      <vt:lpstr>LAUREACI RANKINGU ZRÓWNOWAŻONEGO ROZWOJU JEDNOSTEK SAMORZĄDU TERYTORIALNEGO  EDYCJA 2020  </vt:lpstr>
      <vt:lpstr>Slajd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jim</dc:creator>
  <cp:lastModifiedBy>Sobczak</cp:lastModifiedBy>
  <cp:revision>1185</cp:revision>
  <dcterms:created xsi:type="dcterms:W3CDTF">2005-12-07T16:22:50Z</dcterms:created>
  <dcterms:modified xsi:type="dcterms:W3CDTF">2020-11-28T09:31:22Z</dcterms:modified>
</cp:coreProperties>
</file>