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12"/>
  </p:notesMasterIdLst>
  <p:handoutMasterIdLst>
    <p:handoutMasterId r:id="rId13"/>
  </p:handoutMasterIdLst>
  <p:sldIdLst>
    <p:sldId id="387" r:id="rId2"/>
    <p:sldId id="478" r:id="rId3"/>
    <p:sldId id="480" r:id="rId4"/>
    <p:sldId id="484" r:id="rId5"/>
    <p:sldId id="485" r:id="rId6"/>
    <p:sldId id="486" r:id="rId7"/>
    <p:sldId id="481" r:id="rId8"/>
    <p:sldId id="482" r:id="rId9"/>
    <p:sldId id="483" r:id="rId10"/>
    <p:sldId id="374" r:id="rId11"/>
  </p:sldIdLst>
  <p:sldSz cx="12192000" cy="6858000"/>
  <p:notesSz cx="6761163" cy="99425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 snapToGrid="0">
      <p:cViewPr>
        <p:scale>
          <a:sx n="72" d="100"/>
          <a:sy n="72" d="100"/>
        </p:scale>
        <p:origin x="-1962" y="-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FECE2-BC77-48DB-9FAF-07A01B25FC8F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3B47A-E97F-48CF-963F-56B507F19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2244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C83BD-6FB7-4352-9192-34D6EB5C7211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24141-CA95-43B3-A102-8609AD153E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653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 smtClean="0">
                <a:solidFill>
                  <a:srgbClr val="00B050"/>
                </a:solidFill>
              </a:rPr>
              <a:t>DYSKUSJA / test karteczek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24141-CA95-43B3-A102-8609AD153ED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35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 smtClean="0">
                <a:solidFill>
                  <a:srgbClr val="00B050"/>
                </a:solidFill>
              </a:rPr>
              <a:t>DYSKUSJA / test karteczek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24141-CA95-43B3-A102-8609AD153ED9}" type="slidenum">
              <a:rPr lang="pl-PL" smtClean="0">
                <a:solidFill>
                  <a:prstClr val="black"/>
                </a:solidFill>
              </a:rPr>
              <a:pPr/>
              <a:t>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51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 smtClean="0">
                <a:solidFill>
                  <a:srgbClr val="00B050"/>
                </a:solidFill>
              </a:rPr>
              <a:t>DYSKUSJA / test karteczek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24141-CA95-43B3-A102-8609AD153ED9}" type="slidenum">
              <a:rPr lang="pl-PL" smtClean="0">
                <a:solidFill>
                  <a:prstClr val="black"/>
                </a:solidFill>
              </a:rPr>
              <a:pPr/>
              <a:t>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51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 smtClean="0">
                <a:solidFill>
                  <a:srgbClr val="00B050"/>
                </a:solidFill>
              </a:rPr>
              <a:t>DYSKUSJA / test karteczek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24141-CA95-43B3-A102-8609AD153ED9}" type="slidenum">
              <a:rPr lang="pl-PL" smtClean="0">
                <a:solidFill>
                  <a:prstClr val="black"/>
                </a:solidFill>
              </a:rPr>
              <a:pPr/>
              <a:t>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51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 smtClean="0">
                <a:solidFill>
                  <a:srgbClr val="00B050"/>
                </a:solidFill>
              </a:rPr>
              <a:t>DYSKUSJA / test karteczek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24141-CA95-43B3-A102-8609AD153ED9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51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 smtClean="0">
                <a:solidFill>
                  <a:srgbClr val="00B050"/>
                </a:solidFill>
              </a:rPr>
              <a:t>DYSKUSJA / test karteczek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24141-CA95-43B3-A102-8609AD153ED9}" type="slidenum">
              <a:rPr lang="pl-PL" smtClean="0">
                <a:solidFill>
                  <a:prstClr val="black"/>
                </a:solidFill>
              </a:rPr>
              <a:pPr/>
              <a:t>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51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 smtClean="0">
                <a:solidFill>
                  <a:srgbClr val="00B050"/>
                </a:solidFill>
              </a:rPr>
              <a:t>DYSKUSJA / test karteczek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24141-CA95-43B3-A102-8609AD153ED9}" type="slidenum">
              <a:rPr lang="pl-PL" smtClean="0">
                <a:solidFill>
                  <a:prstClr val="black"/>
                </a:solidFill>
              </a:rPr>
              <a:pPr/>
              <a:t>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5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E532-D76E-4113-A0BD-AA830AC87913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4667-358F-436A-BA98-5E479142D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521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E532-D76E-4113-A0BD-AA830AC87913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4667-358F-436A-BA98-5E479142D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57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E532-D76E-4113-A0BD-AA830AC87913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4667-358F-436A-BA98-5E479142D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947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0421-3052-4883-8875-7F122E29084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9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11464428" y="510908"/>
            <a:ext cx="727571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80020" y="545146"/>
            <a:ext cx="61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 rot="5400000">
            <a:off x="-565532" y="-541653"/>
            <a:ext cx="2716980" cy="282896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7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8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1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3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4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5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7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8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1025027" y="5551545"/>
            <a:ext cx="1835223" cy="1910862"/>
            <a:chOff x="8349573" y="-1673337"/>
            <a:chExt cx="6162676" cy="6416675"/>
          </a:xfrm>
          <a:solidFill>
            <a:schemeClr val="tx2">
              <a:alpha val="20000"/>
            </a:schemeClr>
          </a:solidFill>
        </p:grpSpPr>
        <p:sp>
          <p:nvSpPr>
            <p:cNvPr id="20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3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4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6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8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9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0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1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84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entagon 44"/>
          <p:cNvSpPr/>
          <p:nvPr userDrawn="1"/>
        </p:nvSpPr>
        <p:spPr>
          <a:xfrm rot="10800000">
            <a:off x="11464428" y="510908"/>
            <a:ext cx="727571" cy="44343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16876" y="545146"/>
            <a:ext cx="576000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009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E532-D76E-4113-A0BD-AA830AC87913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4667-358F-436A-BA98-5E479142D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56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E532-D76E-4113-A0BD-AA830AC87913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4667-358F-436A-BA98-5E479142D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127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E532-D76E-4113-A0BD-AA830AC87913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4667-358F-436A-BA98-5E479142D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09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E532-D76E-4113-A0BD-AA830AC87913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4667-358F-436A-BA98-5E479142D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82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E532-D76E-4113-A0BD-AA830AC87913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4667-358F-436A-BA98-5E479142D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232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E532-D76E-4113-A0BD-AA830AC87913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4667-358F-436A-BA98-5E479142D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36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E532-D76E-4113-A0BD-AA830AC87913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4667-358F-436A-BA98-5E479142D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518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E532-D76E-4113-A0BD-AA830AC87913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4667-358F-436A-BA98-5E479142D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374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CE532-D76E-4113-A0BD-AA830AC87913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44667-358F-436A-BA98-5E479142D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04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6" r:id="rId13"/>
    <p:sldLayoutId id="2147483967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Prostokąt 38"/>
          <p:cNvSpPr/>
          <p:nvPr/>
        </p:nvSpPr>
        <p:spPr bwMode="auto">
          <a:xfrm>
            <a:off x="1966" y="5708177"/>
            <a:ext cx="4312942" cy="1302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l-PL"/>
          </a:p>
        </p:txBody>
      </p:sp>
      <p:pic>
        <p:nvPicPr>
          <p:cNvPr id="1026" name="Picture 2" descr="http://www.puszczykowo.pl/application/themes/puszczykowo/images/intro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089"/>
            <a:ext cx="12344399" cy="742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0" name="Rectangle 589"/>
          <p:cNvSpPr/>
          <p:nvPr/>
        </p:nvSpPr>
        <p:spPr>
          <a:xfrm>
            <a:off x="0" y="0"/>
            <a:ext cx="4314908" cy="7131489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4" name="TextBox 483"/>
          <p:cNvSpPr txBox="1"/>
          <p:nvPr/>
        </p:nvSpPr>
        <p:spPr>
          <a:xfrm>
            <a:off x="173340" y="3134459"/>
            <a:ext cx="3798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70C0"/>
                </a:solidFill>
                <a:latin typeface="+mj-lt"/>
              </a:rPr>
              <a:t>Wdrażanie Strategii Rozwoju i Promocji Miasta Puszczykowa</a:t>
            </a:r>
            <a:endParaRPr lang="pl-PL" sz="4000" dirty="0" smtClean="0">
              <a:solidFill>
                <a:prstClr val="white"/>
              </a:solidFill>
              <a:latin typeface="Bebas" pitchFamily="2" charset="0"/>
            </a:endParaRPr>
          </a:p>
        </p:txBody>
      </p:sp>
      <p:sp>
        <p:nvSpPr>
          <p:cNvPr id="47" name="Symbol zastępczy obrazu 1"/>
          <p:cNvSpPr txBox="1">
            <a:spLocks/>
          </p:cNvSpPr>
          <p:nvPr/>
        </p:nvSpPr>
        <p:spPr>
          <a:xfrm>
            <a:off x="152400" y="152400"/>
            <a:ext cx="12192000" cy="6858000"/>
          </a:xfrm>
          <a:prstGeom prst="rect">
            <a:avLst/>
          </a:prstGeom>
        </p:spPr>
      </p:sp>
      <p:pic>
        <p:nvPicPr>
          <p:cNvPr id="37" name="Obraz 3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94" y="416573"/>
            <a:ext cx="1740894" cy="2089655"/>
          </a:xfrm>
          <a:prstGeom prst="rect">
            <a:avLst/>
          </a:prstGeom>
          <a:ln w="12700">
            <a:solidFill>
              <a:sysClr val="window" lastClr="FFFFFF"/>
            </a:solidFill>
          </a:ln>
        </p:spPr>
      </p:pic>
      <p:sp>
        <p:nvSpPr>
          <p:cNvPr id="40" name="Prostokąt 39"/>
          <p:cNvSpPr/>
          <p:nvPr/>
        </p:nvSpPr>
        <p:spPr bwMode="auto">
          <a:xfrm>
            <a:off x="10594" y="5526157"/>
            <a:ext cx="4304313" cy="1773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l-PL"/>
          </a:p>
        </p:txBody>
      </p:sp>
      <p:pic>
        <p:nvPicPr>
          <p:cNvPr id="41" name="Obraz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07" y="5771097"/>
            <a:ext cx="1140467" cy="1020561"/>
          </a:xfrm>
          <a:prstGeom prst="rect">
            <a:avLst/>
          </a:prstGeom>
        </p:spPr>
      </p:pic>
      <p:sp>
        <p:nvSpPr>
          <p:cNvPr id="12" name="Prostokąt zaokrąglony 11"/>
          <p:cNvSpPr/>
          <p:nvPr/>
        </p:nvSpPr>
        <p:spPr>
          <a:xfrm>
            <a:off x="4886738" y="5526157"/>
            <a:ext cx="6912768" cy="163227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Współpraca i komunikacja z organizacjami pozarządowymi </a:t>
            </a:r>
            <a:endParaRPr lang="pl-PL" sz="2800" b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8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90" grpId="0" animBg="1"/>
      <p:bldP spid="484" grpId="0"/>
      <p:bldP spid="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6BF0A5B-CA18-47D2-801E-5D97420A52F4}" type="slidenum">
              <a:rPr lang="id-ID" smtClean="0"/>
              <a:pPr/>
              <a:t>10</a:t>
            </a:fld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3046370" y="2947047"/>
            <a:ext cx="60910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Dziękujemy za uwagę</a:t>
            </a:r>
            <a:endParaRPr lang="id-ID" sz="5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35292" y="3900181"/>
            <a:ext cx="25200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 rot="1800000">
            <a:off x="2687086" y="-287913"/>
            <a:ext cx="1886237" cy="1963980"/>
            <a:chOff x="8349573" y="-1673337"/>
            <a:chExt cx="6162676" cy="6416675"/>
          </a:xfrm>
          <a:solidFill>
            <a:schemeClr val="bg1">
              <a:alpha val="15000"/>
            </a:schemeClr>
          </a:solidFill>
        </p:grpSpPr>
        <p:sp>
          <p:nvSpPr>
            <p:cNvPr id="24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6" name="Group 35"/>
          <p:cNvGrpSpPr/>
          <p:nvPr/>
        </p:nvGrpSpPr>
        <p:grpSpPr>
          <a:xfrm rot="1800000">
            <a:off x="-781718" y="1579869"/>
            <a:ext cx="1819924" cy="1894934"/>
            <a:chOff x="8349573" y="-1673337"/>
            <a:chExt cx="6162676" cy="6416675"/>
          </a:xfrm>
          <a:solidFill>
            <a:schemeClr val="bg1">
              <a:alpha val="15000"/>
            </a:schemeClr>
          </a:solidFill>
        </p:grpSpPr>
        <p:sp>
          <p:nvSpPr>
            <p:cNvPr id="37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1551800" y="1176962"/>
            <a:ext cx="3453282" cy="2597230"/>
            <a:chOff x="1925461" y="-469483"/>
            <a:chExt cx="5437137" cy="4089296"/>
          </a:xfrm>
          <a:solidFill>
            <a:schemeClr val="accent1">
              <a:lumMod val="60000"/>
              <a:lumOff val="40000"/>
              <a:alpha val="25000"/>
            </a:schemeClr>
          </a:solidFill>
        </p:grpSpPr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1925461" y="2554358"/>
              <a:ext cx="921032" cy="1065455"/>
            </a:xfrm>
            <a:custGeom>
              <a:avLst/>
              <a:gdLst>
                <a:gd name="T0" fmla="*/ 0 w 338"/>
                <a:gd name="T1" fmla="*/ 197 h 391"/>
                <a:gd name="T2" fmla="*/ 338 w 338"/>
                <a:gd name="T3" fmla="*/ 391 h 391"/>
                <a:gd name="T4" fmla="*/ 338 w 338"/>
                <a:gd name="T5" fmla="*/ 0 h 391"/>
                <a:gd name="T6" fmla="*/ 0 w 338"/>
                <a:gd name="T7" fmla="*/ 19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391">
                  <a:moveTo>
                    <a:pt x="0" y="197"/>
                  </a:moveTo>
                  <a:lnTo>
                    <a:pt x="338" y="391"/>
                  </a:lnTo>
                  <a:lnTo>
                    <a:pt x="338" y="0"/>
                  </a:lnTo>
                  <a:lnTo>
                    <a:pt x="0" y="197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4588603" y="-469483"/>
              <a:ext cx="929208" cy="1062729"/>
            </a:xfrm>
            <a:custGeom>
              <a:avLst/>
              <a:gdLst>
                <a:gd name="T0" fmla="*/ 0 w 341"/>
                <a:gd name="T1" fmla="*/ 196 h 390"/>
                <a:gd name="T2" fmla="*/ 341 w 341"/>
                <a:gd name="T3" fmla="*/ 390 h 390"/>
                <a:gd name="T4" fmla="*/ 338 w 341"/>
                <a:gd name="T5" fmla="*/ 0 h 390"/>
                <a:gd name="T6" fmla="*/ 0 w 341"/>
                <a:gd name="T7" fmla="*/ 19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1" h="390">
                  <a:moveTo>
                    <a:pt x="0" y="196"/>
                  </a:moveTo>
                  <a:lnTo>
                    <a:pt x="341" y="390"/>
                  </a:lnTo>
                  <a:lnTo>
                    <a:pt x="338" y="0"/>
                  </a:lnTo>
                  <a:lnTo>
                    <a:pt x="0" y="196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42"/>
            <p:cNvSpPr>
              <a:spLocks/>
            </p:cNvSpPr>
            <p:nvPr/>
          </p:nvSpPr>
          <p:spPr bwMode="auto">
            <a:xfrm>
              <a:off x="5517809" y="64607"/>
              <a:ext cx="921032" cy="1065455"/>
            </a:xfrm>
            <a:custGeom>
              <a:avLst/>
              <a:gdLst>
                <a:gd name="T0" fmla="*/ 0 w 338"/>
                <a:gd name="T1" fmla="*/ 194 h 391"/>
                <a:gd name="T2" fmla="*/ 338 w 338"/>
                <a:gd name="T3" fmla="*/ 391 h 391"/>
                <a:gd name="T4" fmla="*/ 338 w 338"/>
                <a:gd name="T5" fmla="*/ 0 h 391"/>
                <a:gd name="T6" fmla="*/ 0 w 338"/>
                <a:gd name="T7" fmla="*/ 19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391">
                  <a:moveTo>
                    <a:pt x="0" y="194"/>
                  </a:moveTo>
                  <a:lnTo>
                    <a:pt x="338" y="391"/>
                  </a:lnTo>
                  <a:lnTo>
                    <a:pt x="338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43"/>
            <p:cNvSpPr>
              <a:spLocks/>
            </p:cNvSpPr>
            <p:nvPr/>
          </p:nvSpPr>
          <p:spPr bwMode="auto">
            <a:xfrm>
              <a:off x="6438840" y="-469483"/>
              <a:ext cx="923758" cy="1062729"/>
            </a:xfrm>
            <a:custGeom>
              <a:avLst/>
              <a:gdLst>
                <a:gd name="T0" fmla="*/ 0 w 339"/>
                <a:gd name="T1" fmla="*/ 196 h 390"/>
                <a:gd name="T2" fmla="*/ 339 w 339"/>
                <a:gd name="T3" fmla="*/ 390 h 390"/>
                <a:gd name="T4" fmla="*/ 339 w 339"/>
                <a:gd name="T5" fmla="*/ 0 h 390"/>
                <a:gd name="T6" fmla="*/ 0 w 339"/>
                <a:gd name="T7" fmla="*/ 19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390">
                  <a:moveTo>
                    <a:pt x="0" y="196"/>
                  </a:moveTo>
                  <a:lnTo>
                    <a:pt x="339" y="390"/>
                  </a:lnTo>
                  <a:lnTo>
                    <a:pt x="339" y="0"/>
                  </a:lnTo>
                  <a:lnTo>
                    <a:pt x="0" y="196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4594053" y="593246"/>
              <a:ext cx="923758" cy="1070905"/>
            </a:xfrm>
            <a:custGeom>
              <a:avLst/>
              <a:gdLst>
                <a:gd name="T0" fmla="*/ 0 w 339"/>
                <a:gd name="T1" fmla="*/ 197 h 393"/>
                <a:gd name="T2" fmla="*/ 339 w 339"/>
                <a:gd name="T3" fmla="*/ 393 h 393"/>
                <a:gd name="T4" fmla="*/ 339 w 339"/>
                <a:gd name="T5" fmla="*/ 0 h 393"/>
                <a:gd name="T6" fmla="*/ 0 w 339"/>
                <a:gd name="T7" fmla="*/ 19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393">
                  <a:moveTo>
                    <a:pt x="0" y="197"/>
                  </a:moveTo>
                  <a:lnTo>
                    <a:pt x="339" y="393"/>
                  </a:lnTo>
                  <a:lnTo>
                    <a:pt x="339" y="0"/>
                  </a:lnTo>
                  <a:lnTo>
                    <a:pt x="0" y="197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3646908" y="1658700"/>
              <a:ext cx="923758" cy="1062729"/>
            </a:xfrm>
            <a:custGeom>
              <a:avLst/>
              <a:gdLst>
                <a:gd name="T0" fmla="*/ 0 w 339"/>
                <a:gd name="T1" fmla="*/ 390 h 390"/>
                <a:gd name="T2" fmla="*/ 0 w 339"/>
                <a:gd name="T3" fmla="*/ 0 h 390"/>
                <a:gd name="T4" fmla="*/ 339 w 339"/>
                <a:gd name="T5" fmla="*/ 196 h 390"/>
                <a:gd name="T6" fmla="*/ 0 w 339"/>
                <a:gd name="T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390">
                  <a:moveTo>
                    <a:pt x="0" y="390"/>
                  </a:moveTo>
                  <a:lnTo>
                    <a:pt x="0" y="0"/>
                  </a:lnTo>
                  <a:lnTo>
                    <a:pt x="339" y="196"/>
                  </a:lnTo>
                  <a:lnTo>
                    <a:pt x="0" y="390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77"/>
            <p:cNvSpPr>
              <a:spLocks/>
            </p:cNvSpPr>
            <p:nvPr/>
          </p:nvSpPr>
          <p:spPr bwMode="auto">
            <a:xfrm>
              <a:off x="5548104" y="1683977"/>
              <a:ext cx="921032" cy="1065455"/>
            </a:xfrm>
            <a:custGeom>
              <a:avLst/>
              <a:gdLst>
                <a:gd name="T0" fmla="*/ 0 w 338"/>
                <a:gd name="T1" fmla="*/ 391 h 391"/>
                <a:gd name="T2" fmla="*/ 0 w 338"/>
                <a:gd name="T3" fmla="*/ 0 h 391"/>
                <a:gd name="T4" fmla="*/ 338 w 338"/>
                <a:gd name="T5" fmla="*/ 197 h 391"/>
                <a:gd name="T6" fmla="*/ 0 w 338"/>
                <a:gd name="T7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391">
                  <a:moveTo>
                    <a:pt x="0" y="391"/>
                  </a:moveTo>
                  <a:lnTo>
                    <a:pt x="0" y="0"/>
                  </a:lnTo>
                  <a:lnTo>
                    <a:pt x="338" y="197"/>
                  </a:lnTo>
                  <a:lnTo>
                    <a:pt x="0" y="391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49" name="Obraz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31" y="4190986"/>
            <a:ext cx="1793551" cy="160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zaokrąglony 11"/>
          <p:cNvSpPr/>
          <p:nvPr/>
        </p:nvSpPr>
        <p:spPr>
          <a:xfrm>
            <a:off x="719403" y="260648"/>
            <a:ext cx="10657184" cy="27363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endParaRPr lang="pl-PL" b="1" dirty="0" smtClean="0">
              <a:solidFill>
                <a:prstClr val="white"/>
              </a:solidFill>
            </a:endParaRPr>
          </a:p>
          <a:p>
            <a:r>
              <a:rPr lang="pl-PL" sz="2800" b="1" dirty="0" smtClean="0">
                <a:solidFill>
                  <a:prstClr val="white"/>
                </a:solidFill>
              </a:rPr>
              <a:t>Warsztat II </a:t>
            </a:r>
            <a:endParaRPr lang="pl-PL" sz="2800" b="1" dirty="0">
              <a:solidFill>
                <a:prstClr val="white"/>
              </a:solidFill>
            </a:endParaRPr>
          </a:p>
          <a:p>
            <a:r>
              <a:rPr lang="pl-PL" sz="2800" b="1" dirty="0" smtClean="0">
                <a:solidFill>
                  <a:prstClr val="white"/>
                </a:solidFill>
              </a:rPr>
              <a:t>Usprawnienie komunikacji i promocji organizacji pozarządowych  </a:t>
            </a:r>
            <a:endParaRPr lang="pl-PL" sz="2800" b="1" dirty="0">
              <a:solidFill>
                <a:prstClr val="white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1240699" y="2438400"/>
            <a:ext cx="9520065" cy="386963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smtClean="0">
                <a:solidFill>
                  <a:prstClr val="black"/>
                </a:solidFill>
              </a:rPr>
              <a:t>SCENARIUSZ SPOTKANIA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1" dirty="0" smtClean="0">
                <a:solidFill>
                  <a:prstClr val="black"/>
                </a:solidFill>
              </a:rPr>
              <a:t>Podsumowanie spotkania </a:t>
            </a:r>
            <a:r>
              <a:rPr lang="pl-PL" sz="2000" b="1" dirty="0" smtClean="0">
                <a:solidFill>
                  <a:prstClr val="black"/>
                </a:solidFill>
              </a:rPr>
              <a:t>I - rozpoznanie </a:t>
            </a:r>
            <a:r>
              <a:rPr lang="pl-PL" sz="2000" b="1" dirty="0" smtClean="0">
                <a:solidFill>
                  <a:prstClr val="black"/>
                </a:solidFill>
              </a:rPr>
              <a:t>potrzeb i problemów </a:t>
            </a:r>
            <a:r>
              <a:rPr lang="pl-PL" sz="2000" b="1" dirty="0" smtClean="0">
                <a:solidFill>
                  <a:prstClr val="black"/>
                </a:solidFill>
              </a:rPr>
              <a:t>NGO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000" b="1" kern="0" dirty="0" smtClean="0">
                <a:solidFill>
                  <a:schemeClr val="tx1"/>
                </a:solidFill>
              </a:rPr>
              <a:t>Potencjały i problemy organizacji pozarządowych w Puszczykowie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1" kern="0" dirty="0" smtClean="0">
                <a:solidFill>
                  <a:schemeClr val="tx1"/>
                </a:solidFill>
              </a:rPr>
              <a:t>Podsumowanie ankiet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000" b="1" kern="0" dirty="0" smtClean="0">
                <a:solidFill>
                  <a:schemeClr val="tx1"/>
                </a:solidFill>
              </a:rPr>
              <a:t>Ocena współpracy i komunikacji organizacji pozarządowych z miastem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</a:rPr>
              <a:t>Oczekiwania </a:t>
            </a:r>
            <a:r>
              <a:rPr lang="pl-PL" sz="2000" b="1" dirty="0">
                <a:solidFill>
                  <a:schemeClr val="tx1"/>
                </a:solidFill>
              </a:rPr>
              <a:t>w zakresie współpracy i </a:t>
            </a:r>
            <a:r>
              <a:rPr lang="pl-PL" sz="2000" b="1" dirty="0" smtClean="0">
                <a:solidFill>
                  <a:schemeClr val="tx1"/>
                </a:solidFill>
              </a:rPr>
              <a:t>wsparcia organizacji </a:t>
            </a:r>
            <a:r>
              <a:rPr lang="pl-PL" sz="2000" b="1" dirty="0" err="1" smtClean="0">
                <a:solidFill>
                  <a:schemeClr val="tx1"/>
                </a:solidFill>
              </a:rPr>
              <a:t>pozarządowych</a:t>
            </a:r>
            <a:r>
              <a:rPr lang="pl-PL" sz="2000" b="1" dirty="0" err="1" smtClean="0"/>
              <a:t>a</a:t>
            </a:r>
            <a:endParaRPr lang="pl-PL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2000" b="1" dirty="0" smtClean="0">
                <a:solidFill>
                  <a:prstClr val="black"/>
                </a:solidFill>
              </a:rPr>
              <a:t>Usprawnienie </a:t>
            </a:r>
            <a:r>
              <a:rPr lang="pl-PL" sz="2000" b="1" dirty="0" smtClean="0">
                <a:solidFill>
                  <a:prstClr val="black"/>
                </a:solidFill>
              </a:rPr>
              <a:t>komunikacji NGO z miastem i pomiędzy NGO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1" dirty="0" smtClean="0">
                <a:solidFill>
                  <a:prstClr val="black"/>
                </a:solidFill>
              </a:rPr>
              <a:t>Wypracowanie form i narzędzi komunikacji, promocji i wsparcia </a:t>
            </a:r>
          </a:p>
          <a:p>
            <a:endParaRPr lang="pl-PL" sz="2000" b="1" dirty="0" smtClean="0">
              <a:solidFill>
                <a:prstClr val="black"/>
              </a:solidFill>
            </a:endParaRPr>
          </a:p>
          <a:p>
            <a:pPr lvl="1"/>
            <a:endParaRPr lang="pl-PL" sz="2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49"/>
          <p:cNvSpPr>
            <a:spLocks noEditPoints="1"/>
          </p:cNvSpPr>
          <p:nvPr/>
        </p:nvSpPr>
        <p:spPr bwMode="auto">
          <a:xfrm>
            <a:off x="1317921" y="1943942"/>
            <a:ext cx="856991" cy="715617"/>
          </a:xfrm>
          <a:custGeom>
            <a:avLst/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23956" y="39786"/>
            <a:ext cx="2485505" cy="890588"/>
          </a:xfrm>
          <a:custGeom>
            <a:avLst/>
            <a:gdLst>
              <a:gd name="T0" fmla="*/ 985 w 1304"/>
              <a:gd name="T1" fmla="*/ 0 h 561"/>
              <a:gd name="T2" fmla="*/ 0 w 1304"/>
              <a:gd name="T3" fmla="*/ 0 h 561"/>
              <a:gd name="T4" fmla="*/ 266 w 1304"/>
              <a:gd name="T5" fmla="*/ 282 h 561"/>
              <a:gd name="T6" fmla="*/ 0 w 1304"/>
              <a:gd name="T7" fmla="*/ 561 h 561"/>
              <a:gd name="T8" fmla="*/ 985 w 1304"/>
              <a:gd name="T9" fmla="*/ 561 h 561"/>
              <a:gd name="T10" fmla="*/ 1304 w 1304"/>
              <a:gd name="T11" fmla="*/ 282 h 561"/>
              <a:gd name="T12" fmla="*/ 985 w 1304"/>
              <a:gd name="T13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4" h="561">
                <a:moveTo>
                  <a:pt x="985" y="0"/>
                </a:moveTo>
                <a:lnTo>
                  <a:pt x="0" y="0"/>
                </a:lnTo>
                <a:lnTo>
                  <a:pt x="266" y="282"/>
                </a:lnTo>
                <a:lnTo>
                  <a:pt x="0" y="561"/>
                </a:lnTo>
                <a:lnTo>
                  <a:pt x="985" y="561"/>
                </a:lnTo>
                <a:lnTo>
                  <a:pt x="1304" y="282"/>
                </a:lnTo>
                <a:lnTo>
                  <a:pt x="9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     Współpraca z NGO</a:t>
            </a:r>
          </a:p>
        </p:txBody>
      </p:sp>
      <p:sp>
        <p:nvSpPr>
          <p:cNvPr id="2" name="Prostokąt 1"/>
          <p:cNvSpPr/>
          <p:nvPr/>
        </p:nvSpPr>
        <p:spPr>
          <a:xfrm>
            <a:off x="468737" y="1211142"/>
            <a:ext cx="1141846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000" b="1" dirty="0"/>
              <a:t>Doświadczone organizacje pozarządowe, angażujące sporą liczbę członków i realizujące powtarzalne przedsięwzięcia  </a:t>
            </a:r>
            <a:endParaRPr lang="pl-PL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/>
              <a:t>wędkarze</a:t>
            </a:r>
            <a:r>
              <a:rPr lang="pl-PL" dirty="0"/>
              <a:t>: Polski Związek Wędkarski Koło nr 41 przy Urzędzie Miasta w Puszczykowie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/>
              <a:t>stowarzyszenia sportowe: </a:t>
            </a:r>
            <a:endParaRPr lang="pl-P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dirty="0"/>
              <a:t>Stowarzyszenie Sportowe Akademia Tenisowa </a:t>
            </a:r>
            <a:r>
              <a:rPr lang="pl-PL" dirty="0" err="1"/>
              <a:t>Angelique</a:t>
            </a:r>
            <a:r>
              <a:rPr lang="pl-PL" dirty="0"/>
              <a:t> </a:t>
            </a:r>
            <a:r>
              <a:rPr lang="pl-PL" dirty="0" err="1"/>
              <a:t>Kerber</a:t>
            </a:r>
            <a:endParaRPr lang="pl-P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dirty="0"/>
              <a:t>Puszczykowskie Towarzystwo Sportowe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/>
              <a:t>seniorzy</a:t>
            </a:r>
            <a:r>
              <a:rPr lang="pl-PL" dirty="0"/>
              <a:t>:</a:t>
            </a:r>
          </a:p>
          <a:p>
            <a:pPr lvl="2"/>
            <a:r>
              <a:rPr lang="pl-PL" dirty="0"/>
              <a:t>Zarząd Polskiego Związku Emerytów , Rencistów i Inwalidów (</a:t>
            </a:r>
            <a:r>
              <a:rPr lang="pl-PL" dirty="0" err="1"/>
              <a:t>ZPZERi</a:t>
            </a:r>
            <a:r>
              <a:rPr lang="pl-PL" dirty="0"/>
              <a:t> I)</a:t>
            </a:r>
          </a:p>
          <a:p>
            <a:pPr lvl="2"/>
            <a:r>
              <a:rPr lang="pl-PL" dirty="0"/>
              <a:t>Krąg Seniorów i Miłośników ZHP </a:t>
            </a:r>
            <a:r>
              <a:rPr lang="pl-PL" dirty="0" smtClean="0"/>
              <a:t>Puszczykowo</a:t>
            </a:r>
            <a:endParaRPr lang="pl-PL" dirty="0"/>
          </a:p>
          <a:p>
            <a:pPr lvl="0"/>
            <a:r>
              <a:rPr lang="pl-PL" sz="2000" b="1" dirty="0"/>
              <a:t>Duży potencjał aktywności tkwiący w seniorach </a:t>
            </a:r>
            <a:endParaRPr lang="pl-PL" sz="2000" dirty="0"/>
          </a:p>
          <a:p>
            <a:pPr lvl="0"/>
            <a:r>
              <a:rPr lang="pl-PL" sz="2000" dirty="0"/>
              <a:t>Grupy aktywności i nowe </a:t>
            </a:r>
            <a:r>
              <a:rPr lang="pl-PL" sz="2000" b="1" dirty="0"/>
              <a:t>organizacje działające w sferze aktywności obywatelskie</a:t>
            </a:r>
            <a:r>
              <a:rPr lang="pl-PL" b="1" dirty="0"/>
              <a:t>j</a:t>
            </a:r>
            <a:r>
              <a:rPr lang="pl-PL" dirty="0"/>
              <a:t> (Stowarzyszenie Komitet Obrony Demokracji Wielkopolska, Grupa Lokalna KOD Wlkp. Puszczykowo)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 (działalność tych organizacji jest w początkowej fazie rozwoju, powstały na bazie społecznego protestu przeciwko jednej z inwestycji), w planach tych organizacji jest edukacja obywatelska </a:t>
            </a:r>
            <a:r>
              <a:rPr lang="pl-PL" dirty="0" smtClean="0"/>
              <a:t>mieszkańców</a:t>
            </a:r>
            <a:endParaRPr lang="pl-PL" dirty="0"/>
          </a:p>
          <a:p>
            <a:pPr lvl="0"/>
            <a:r>
              <a:rPr lang="pl-PL" sz="2000" b="1" dirty="0"/>
              <a:t>Rozwijająca się infrastruktura społeczna</a:t>
            </a:r>
            <a:r>
              <a:rPr lang="pl-PL" sz="2000" dirty="0"/>
              <a:t>, w tym sportowo-rekreacyjna </a:t>
            </a:r>
          </a:p>
          <a:p>
            <a:pPr lvl="0"/>
            <a:r>
              <a:rPr lang="pl-PL" sz="2000" b="1" dirty="0"/>
              <a:t>W wybranych przykładach można mówić o bardzo dobrej współpracy organizacji z gminą</a:t>
            </a:r>
            <a:r>
              <a:rPr lang="pl-PL" b="1" dirty="0"/>
              <a:t> </a:t>
            </a:r>
            <a:r>
              <a:rPr lang="pl-PL" dirty="0"/>
              <a:t>(m. in. Stow. Emerytów i Rencistów, Koło Wędkarskie w Puszczykowie)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816626" y="223470"/>
            <a:ext cx="71694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kern="0" dirty="0" smtClean="0">
                <a:solidFill>
                  <a:schemeClr val="accent4"/>
                </a:solidFill>
              </a:rPr>
              <a:t>Podsumowanie I spotkania</a:t>
            </a:r>
          </a:p>
          <a:p>
            <a:pPr algn="ctr"/>
            <a:r>
              <a:rPr lang="pl-PL" b="1" kern="0" dirty="0">
                <a:solidFill>
                  <a:srgbClr val="FF0000"/>
                </a:solidFill>
              </a:rPr>
              <a:t>POTENCJAŁY </a:t>
            </a:r>
            <a:r>
              <a:rPr lang="pl-PL" b="1" kern="0" dirty="0" smtClean="0">
                <a:solidFill>
                  <a:srgbClr val="FF0000"/>
                </a:solidFill>
              </a:rPr>
              <a:t>ORGANIZACJI </a:t>
            </a:r>
            <a:r>
              <a:rPr lang="pl-PL" b="1" kern="0" dirty="0">
                <a:solidFill>
                  <a:srgbClr val="FF0000"/>
                </a:solidFill>
              </a:rPr>
              <a:t>POZARZĄDOWYCH W PUSZCZYKOWIE</a:t>
            </a:r>
          </a:p>
        </p:txBody>
      </p:sp>
    </p:spTree>
    <p:extLst>
      <p:ext uri="{BB962C8B-B14F-4D97-AF65-F5344CB8AC3E}">
        <p14:creationId xmlns:p14="http://schemas.microsoft.com/office/powerpoint/2010/main" val="23082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49"/>
          <p:cNvSpPr>
            <a:spLocks noEditPoints="1"/>
          </p:cNvSpPr>
          <p:nvPr/>
        </p:nvSpPr>
        <p:spPr bwMode="auto">
          <a:xfrm>
            <a:off x="1317921" y="1943942"/>
            <a:ext cx="856991" cy="715617"/>
          </a:xfrm>
          <a:custGeom>
            <a:avLst/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23956" y="39786"/>
            <a:ext cx="2485505" cy="890588"/>
          </a:xfrm>
          <a:custGeom>
            <a:avLst/>
            <a:gdLst>
              <a:gd name="T0" fmla="*/ 985 w 1304"/>
              <a:gd name="T1" fmla="*/ 0 h 561"/>
              <a:gd name="T2" fmla="*/ 0 w 1304"/>
              <a:gd name="T3" fmla="*/ 0 h 561"/>
              <a:gd name="T4" fmla="*/ 266 w 1304"/>
              <a:gd name="T5" fmla="*/ 282 h 561"/>
              <a:gd name="T6" fmla="*/ 0 w 1304"/>
              <a:gd name="T7" fmla="*/ 561 h 561"/>
              <a:gd name="T8" fmla="*/ 985 w 1304"/>
              <a:gd name="T9" fmla="*/ 561 h 561"/>
              <a:gd name="T10" fmla="*/ 1304 w 1304"/>
              <a:gd name="T11" fmla="*/ 282 h 561"/>
              <a:gd name="T12" fmla="*/ 985 w 1304"/>
              <a:gd name="T13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4" h="561">
                <a:moveTo>
                  <a:pt x="985" y="0"/>
                </a:moveTo>
                <a:lnTo>
                  <a:pt x="0" y="0"/>
                </a:lnTo>
                <a:lnTo>
                  <a:pt x="266" y="282"/>
                </a:lnTo>
                <a:lnTo>
                  <a:pt x="0" y="561"/>
                </a:lnTo>
                <a:lnTo>
                  <a:pt x="985" y="561"/>
                </a:lnTo>
                <a:lnTo>
                  <a:pt x="1304" y="282"/>
                </a:lnTo>
                <a:lnTo>
                  <a:pt x="9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pl-PL" dirty="0" smtClean="0">
              <a:solidFill>
                <a:prstClr val="black"/>
              </a:solidFill>
            </a:endParaRPr>
          </a:p>
          <a:p>
            <a:pPr algn="ctr"/>
            <a:r>
              <a:rPr lang="pl-PL" dirty="0" smtClean="0">
                <a:solidFill>
                  <a:prstClr val="black"/>
                </a:solidFill>
              </a:rPr>
              <a:t>     Współpraca z NGO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816626" y="223470"/>
            <a:ext cx="71694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kern="0" dirty="0" smtClean="0">
                <a:solidFill>
                  <a:srgbClr val="1D6FA9"/>
                </a:solidFill>
              </a:rPr>
              <a:t>Podsumowanie I spotkania</a:t>
            </a:r>
          </a:p>
          <a:p>
            <a:pPr algn="ctr"/>
            <a:r>
              <a:rPr lang="pl-PL" b="1" kern="0" dirty="0" smtClean="0">
                <a:solidFill>
                  <a:srgbClr val="FF0000"/>
                </a:solidFill>
              </a:rPr>
              <a:t>PROBLEMY ORGANIZACJI </a:t>
            </a:r>
            <a:r>
              <a:rPr lang="pl-PL" b="1" kern="0" dirty="0">
                <a:solidFill>
                  <a:srgbClr val="FF0000"/>
                </a:solidFill>
              </a:rPr>
              <a:t>POZARZĄDOWYCH W PUSZCZYKOWIE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755374" y="1222471"/>
            <a:ext cx="1080052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000" b="1" dirty="0"/>
              <a:t>Konieczność poprawy komunikacji dwustronnej </a:t>
            </a:r>
            <a:r>
              <a:rPr lang="pl-PL" dirty="0"/>
              <a:t>(organizacje </a:t>
            </a:r>
            <a:r>
              <a:rPr lang="pl-PL" dirty="0" smtClean="0"/>
              <a:t>– Miasto):</a:t>
            </a:r>
            <a:endParaRPr lang="pl-P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Brak konkretnego, systematycznie działającego medium, zrzeszającego wszystkie organizacje pozarządowe w jednym miejscu (usystematyzowanie i uporządkowanie informacji o NGO na stronie www)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Informator miejski – umieszczenie drobnej informacji o działalności organizacji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Brak rzetelnej/przejrzystej, w opinii kilku organizacji, komunikacji ze strony </a:t>
            </a:r>
            <a:r>
              <a:rPr lang="pl-PL" dirty="0" smtClean="0"/>
              <a:t>Miasta</a:t>
            </a:r>
          </a:p>
          <a:p>
            <a:r>
              <a:rPr lang="pl-PL" sz="2000" b="1" dirty="0" smtClean="0"/>
              <a:t>Brak </a:t>
            </a:r>
            <a:r>
              <a:rPr lang="pl-PL" sz="2000" b="1" dirty="0"/>
              <a:t>realnego wpływu i reprezentacji w organach gminnych „głosu” wybranych </a:t>
            </a:r>
            <a:r>
              <a:rPr lang="pl-PL" sz="2000" b="1" dirty="0" smtClean="0"/>
              <a:t>organizacji.</a:t>
            </a:r>
            <a:endParaRPr lang="pl-PL" sz="2000" b="1" dirty="0"/>
          </a:p>
          <a:p>
            <a:pPr lvl="0"/>
            <a:r>
              <a:rPr lang="pl-PL" sz="2000" b="1" dirty="0"/>
              <a:t>Brak narzędzi komunikacji z polityką </a:t>
            </a:r>
            <a:r>
              <a:rPr lang="pl-PL" sz="2000" b="1" dirty="0" smtClean="0"/>
              <a:t>rozwoju </a:t>
            </a:r>
            <a:r>
              <a:rPr lang="pl-PL" dirty="0"/>
              <a:t>(brak czasu na merytoryczną dyskusję w trakcie sesji i komisji</a:t>
            </a:r>
            <a:r>
              <a:rPr lang="pl-PL" dirty="0" smtClean="0"/>
              <a:t>).</a:t>
            </a:r>
            <a:endParaRPr lang="pl-PL" dirty="0"/>
          </a:p>
          <a:p>
            <a:pPr lvl="0"/>
            <a:r>
              <a:rPr lang="pl-PL" dirty="0"/>
              <a:t>Dynamiczne zmiany zachodzące w przestrzeni gminy stanowią w opinii przedstawicieli wybranych organizacji zagrożenie dla zachowania charakteru miejscowości (cisza, spokój, kontakt z przyrodą), problemy te to m. in. duże natężenie </a:t>
            </a:r>
            <a:r>
              <a:rPr lang="pl-PL" dirty="0" smtClean="0"/>
              <a:t>ruchu.</a:t>
            </a:r>
            <a:endParaRPr lang="pl-PL" dirty="0"/>
          </a:p>
          <a:p>
            <a:pPr lvl="0"/>
            <a:r>
              <a:rPr lang="pl-PL" sz="2000" b="1" dirty="0"/>
              <a:t>Informacje na stronie </a:t>
            </a:r>
            <a:r>
              <a:rPr lang="pl-PL" sz="2000" b="1" dirty="0" smtClean="0"/>
              <a:t>internetowej Miasta dot</a:t>
            </a:r>
            <a:r>
              <a:rPr lang="pl-PL" sz="2000" b="1" dirty="0"/>
              <a:t>. organizacji pozarządowych są często nieaktualne</a:t>
            </a:r>
            <a:r>
              <a:rPr lang="pl-PL" dirty="0"/>
              <a:t>, problem jest jednak kilku wymiarowy, brak jest rzetelności ze strony organizacji w przekazywaniu </a:t>
            </a:r>
            <a:r>
              <a:rPr lang="pl-PL" dirty="0" smtClean="0"/>
              <a:t>informacji. </a:t>
            </a:r>
            <a:endParaRPr lang="pl-PL" dirty="0"/>
          </a:p>
          <a:p>
            <a:pPr lvl="0"/>
            <a:r>
              <a:rPr lang="pl-PL" sz="2000" b="1" dirty="0"/>
              <a:t>Brak możliwości przekazywania informacji przez wybrane organizacje na forum lokalnej </a:t>
            </a:r>
            <a:r>
              <a:rPr lang="pl-PL" sz="2000" b="1" dirty="0" smtClean="0"/>
              <a:t>gazety. </a:t>
            </a:r>
            <a:endParaRPr lang="pl-PL" sz="2000" b="1" dirty="0"/>
          </a:p>
          <a:p>
            <a:pPr lvl="0"/>
            <a:r>
              <a:rPr lang="pl-PL" dirty="0"/>
              <a:t>Po prowadzonych konsultacjach przez </a:t>
            </a:r>
            <a:r>
              <a:rPr lang="pl-PL" dirty="0" smtClean="0"/>
              <a:t>Miasto </a:t>
            </a:r>
            <a:r>
              <a:rPr lang="pl-PL" b="1" dirty="0" smtClean="0"/>
              <a:t>brak </a:t>
            </a:r>
            <a:r>
              <a:rPr lang="pl-PL" b="1" dirty="0"/>
              <a:t>jest końcowego podsumowania i informacji nt. postulowane przez </a:t>
            </a:r>
            <a:r>
              <a:rPr lang="pl-PL" b="1" dirty="0" smtClean="0"/>
              <a:t>organizacje.</a:t>
            </a:r>
            <a:endParaRPr lang="pl-PL" b="1" dirty="0"/>
          </a:p>
          <a:p>
            <a:pPr lvl="0"/>
            <a:r>
              <a:rPr lang="pl-PL" dirty="0"/>
              <a:t>Brak lub deficyt przestrzeni miejskiej zachęcające do integracji </a:t>
            </a:r>
            <a:r>
              <a:rPr lang="pl-PL" dirty="0" smtClean="0"/>
              <a:t>społeczeństwa. </a:t>
            </a:r>
            <a:r>
              <a:rPr lang="pl-PL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213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49"/>
          <p:cNvSpPr>
            <a:spLocks noEditPoints="1"/>
          </p:cNvSpPr>
          <p:nvPr/>
        </p:nvSpPr>
        <p:spPr bwMode="auto">
          <a:xfrm>
            <a:off x="1317921" y="1943942"/>
            <a:ext cx="856991" cy="715617"/>
          </a:xfrm>
          <a:custGeom>
            <a:avLst/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23956" y="39786"/>
            <a:ext cx="2485505" cy="890588"/>
          </a:xfrm>
          <a:custGeom>
            <a:avLst/>
            <a:gdLst>
              <a:gd name="T0" fmla="*/ 985 w 1304"/>
              <a:gd name="T1" fmla="*/ 0 h 561"/>
              <a:gd name="T2" fmla="*/ 0 w 1304"/>
              <a:gd name="T3" fmla="*/ 0 h 561"/>
              <a:gd name="T4" fmla="*/ 266 w 1304"/>
              <a:gd name="T5" fmla="*/ 282 h 561"/>
              <a:gd name="T6" fmla="*/ 0 w 1304"/>
              <a:gd name="T7" fmla="*/ 561 h 561"/>
              <a:gd name="T8" fmla="*/ 985 w 1304"/>
              <a:gd name="T9" fmla="*/ 561 h 561"/>
              <a:gd name="T10" fmla="*/ 1304 w 1304"/>
              <a:gd name="T11" fmla="*/ 282 h 561"/>
              <a:gd name="T12" fmla="*/ 985 w 1304"/>
              <a:gd name="T13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4" h="561">
                <a:moveTo>
                  <a:pt x="985" y="0"/>
                </a:moveTo>
                <a:lnTo>
                  <a:pt x="0" y="0"/>
                </a:lnTo>
                <a:lnTo>
                  <a:pt x="266" y="282"/>
                </a:lnTo>
                <a:lnTo>
                  <a:pt x="0" y="561"/>
                </a:lnTo>
                <a:lnTo>
                  <a:pt x="985" y="561"/>
                </a:lnTo>
                <a:lnTo>
                  <a:pt x="1304" y="282"/>
                </a:lnTo>
                <a:lnTo>
                  <a:pt x="9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pl-PL" dirty="0" smtClean="0">
              <a:solidFill>
                <a:prstClr val="black"/>
              </a:solidFill>
            </a:endParaRPr>
          </a:p>
          <a:p>
            <a:pPr algn="ctr"/>
            <a:r>
              <a:rPr lang="pl-PL" dirty="0" smtClean="0">
                <a:solidFill>
                  <a:prstClr val="black"/>
                </a:solidFill>
              </a:rPr>
              <a:t>     Współpraca z NGO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816626" y="223470"/>
            <a:ext cx="71694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kern="0" dirty="0" smtClean="0">
                <a:solidFill>
                  <a:srgbClr val="1D6FA9"/>
                </a:solidFill>
              </a:rPr>
              <a:t>Podsumowanie I spotkania</a:t>
            </a:r>
          </a:p>
          <a:p>
            <a:pPr algn="ctr"/>
            <a:r>
              <a:rPr lang="pl-PL" b="1" kern="0" dirty="0" smtClean="0">
                <a:solidFill>
                  <a:srgbClr val="FF0000"/>
                </a:solidFill>
              </a:rPr>
              <a:t>WSPÓŁPRACA I KOMUNIKACJA NGO Z MIASTEM (ankieta) </a:t>
            </a:r>
            <a:endParaRPr lang="pl-PL" b="1" kern="0" dirty="0">
              <a:solidFill>
                <a:srgbClr val="FF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46922" y="1587527"/>
            <a:ext cx="103897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Pozytywne elementy współpracy i komunikacji z </a:t>
            </a:r>
            <a:r>
              <a:rPr lang="pl-PL" sz="2000" b="1" dirty="0" smtClean="0"/>
              <a:t>Miastem</a:t>
            </a:r>
            <a:endParaRPr lang="pl-PL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Od około roku znaczna poprawa w komunikacji.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Życzliwy kontakt, elastyczność, zrozumienie potrzeb, dobra </a:t>
            </a:r>
            <a:r>
              <a:rPr lang="pl-PL" dirty="0" smtClean="0"/>
              <a:t>współpraca.</a:t>
            </a: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UM zaczął dostrzegać potrzebę komunikowania z organizacjami </a:t>
            </a:r>
            <a:r>
              <a:rPr lang="pl-PL" dirty="0" smtClean="0"/>
              <a:t>pozarządowymi.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 smtClean="0"/>
              <a:t>Natychmiastowa </a:t>
            </a:r>
            <a:r>
              <a:rPr lang="pl-PL" dirty="0"/>
              <a:t>pomoc doradcza osób odpowiedzialnych za </a:t>
            </a:r>
            <a:r>
              <a:rPr lang="pl-PL" dirty="0" smtClean="0"/>
              <a:t>kontakty. </a:t>
            </a:r>
            <a:endParaRPr lang="pl-PL" dirty="0"/>
          </a:p>
          <a:p>
            <a:r>
              <a:rPr lang="pl-PL" dirty="0"/>
              <a:t> </a:t>
            </a:r>
          </a:p>
          <a:p>
            <a:r>
              <a:rPr lang="pl-PL" sz="2000" b="1" dirty="0"/>
              <a:t>Negatywne elementy współpracy i komunikacji z </a:t>
            </a:r>
            <a:r>
              <a:rPr lang="pl-PL" sz="2000" b="1" dirty="0"/>
              <a:t>M</a:t>
            </a:r>
            <a:r>
              <a:rPr lang="pl-PL" sz="2000" b="1" dirty="0" smtClean="0"/>
              <a:t>iastem</a:t>
            </a:r>
            <a:endParaRPr lang="pl-PL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Zbyt małe zaangażowanie </a:t>
            </a:r>
            <a:r>
              <a:rPr lang="pl-PL" dirty="0"/>
              <a:t>M</a:t>
            </a:r>
            <a:r>
              <a:rPr lang="pl-PL" dirty="0" smtClean="0"/>
              <a:t>iasta </a:t>
            </a:r>
            <a:r>
              <a:rPr lang="pl-PL" dirty="0"/>
              <a:t>w imprezy organizowane w obiekcie centrum tenisowego.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Mocno rozbudowana biurokracja przy sprawozdawczości z zadań dofinansowywanych przez Miasto.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Komunikowanie NGO-sów z UM nie przekłada się na konkretne decyzje UM, poczucie braku </a:t>
            </a:r>
            <a:r>
              <a:rPr lang="pl-PL" dirty="0" smtClean="0"/>
              <a:t>sprawczości.</a:t>
            </a: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Brak dostępnego kanału do komunikacji NGO z mieszkańcami. Strona www jest dostępna tylko dla UM, tak samo jak lokalna gazetka wydawana przez UM w której pojawiać się mogą tylko informacje akceptowane przez UM. Krytyczne czy zawierające inny punkt widzenia artykuły nie są </a:t>
            </a:r>
            <a:r>
              <a:rPr lang="pl-PL" dirty="0" smtClean="0"/>
              <a:t>zamieszczane.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23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49"/>
          <p:cNvSpPr>
            <a:spLocks noEditPoints="1"/>
          </p:cNvSpPr>
          <p:nvPr/>
        </p:nvSpPr>
        <p:spPr bwMode="auto">
          <a:xfrm>
            <a:off x="1317921" y="1943942"/>
            <a:ext cx="856991" cy="715617"/>
          </a:xfrm>
          <a:custGeom>
            <a:avLst/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23956" y="39786"/>
            <a:ext cx="2485505" cy="890588"/>
          </a:xfrm>
          <a:custGeom>
            <a:avLst/>
            <a:gdLst>
              <a:gd name="T0" fmla="*/ 985 w 1304"/>
              <a:gd name="T1" fmla="*/ 0 h 561"/>
              <a:gd name="T2" fmla="*/ 0 w 1304"/>
              <a:gd name="T3" fmla="*/ 0 h 561"/>
              <a:gd name="T4" fmla="*/ 266 w 1304"/>
              <a:gd name="T5" fmla="*/ 282 h 561"/>
              <a:gd name="T6" fmla="*/ 0 w 1304"/>
              <a:gd name="T7" fmla="*/ 561 h 561"/>
              <a:gd name="T8" fmla="*/ 985 w 1304"/>
              <a:gd name="T9" fmla="*/ 561 h 561"/>
              <a:gd name="T10" fmla="*/ 1304 w 1304"/>
              <a:gd name="T11" fmla="*/ 282 h 561"/>
              <a:gd name="T12" fmla="*/ 985 w 1304"/>
              <a:gd name="T13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4" h="561">
                <a:moveTo>
                  <a:pt x="985" y="0"/>
                </a:moveTo>
                <a:lnTo>
                  <a:pt x="0" y="0"/>
                </a:lnTo>
                <a:lnTo>
                  <a:pt x="266" y="282"/>
                </a:lnTo>
                <a:lnTo>
                  <a:pt x="0" y="561"/>
                </a:lnTo>
                <a:lnTo>
                  <a:pt x="985" y="561"/>
                </a:lnTo>
                <a:lnTo>
                  <a:pt x="1304" y="282"/>
                </a:lnTo>
                <a:lnTo>
                  <a:pt x="9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pl-PL" dirty="0" smtClean="0">
              <a:solidFill>
                <a:prstClr val="black"/>
              </a:solidFill>
            </a:endParaRPr>
          </a:p>
          <a:p>
            <a:pPr algn="ctr"/>
            <a:r>
              <a:rPr lang="pl-PL" dirty="0" smtClean="0">
                <a:solidFill>
                  <a:prstClr val="black"/>
                </a:solidFill>
              </a:rPr>
              <a:t>     Współpraca z NGO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816626" y="223470"/>
            <a:ext cx="71694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kern="0" dirty="0" smtClean="0">
                <a:solidFill>
                  <a:srgbClr val="1D6FA9"/>
                </a:solidFill>
              </a:rPr>
              <a:t>Podsumowanie I spotkania</a:t>
            </a:r>
          </a:p>
          <a:p>
            <a:pPr algn="ctr"/>
            <a:r>
              <a:rPr lang="pl-PL" b="1" kern="0" dirty="0" smtClean="0">
                <a:solidFill>
                  <a:srgbClr val="FF0000"/>
                </a:solidFill>
              </a:rPr>
              <a:t>WSPÓŁPRACA I KOMUNIKACJA NGO Z MIASTEM (ankieta) </a:t>
            </a:r>
            <a:endParaRPr lang="pl-PL" b="1" kern="0" dirty="0">
              <a:solidFill>
                <a:srgbClr val="FF00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77078" y="1591418"/>
            <a:ext cx="106812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Oczekiwania w zakresie współpracy i wsparcia: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Zwiększenie wsparcia finansowego i pomocy przy uzyskaniu </a:t>
            </a:r>
            <a:r>
              <a:rPr lang="pl-PL" dirty="0" smtClean="0"/>
              <a:t>dotacji.</a:t>
            </a: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Szybkie, elastyczne </a:t>
            </a:r>
            <a:r>
              <a:rPr lang="pl-PL" dirty="0" smtClean="0"/>
              <a:t>mini-granty </a:t>
            </a:r>
            <a:r>
              <a:rPr lang="pl-PL" dirty="0"/>
              <a:t>na nagle pojawiające się zadania czy eventy, które w prosty sposób można </a:t>
            </a:r>
            <a:r>
              <a:rPr lang="pl-PL" dirty="0" smtClean="0"/>
              <a:t>rozliczyć.</a:t>
            </a: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Wspólne akcje promujące konkretne wydarzenia w jednostkach podległych </a:t>
            </a:r>
            <a:r>
              <a:rPr lang="pl-PL" dirty="0" smtClean="0"/>
              <a:t>Miastu </a:t>
            </a:r>
            <a:r>
              <a:rPr lang="pl-PL" dirty="0"/>
              <a:t>– przede wszystkim poprzez </a:t>
            </a:r>
            <a:r>
              <a:rPr lang="pl-PL" dirty="0" smtClean="0"/>
              <a:t>szkoły.</a:t>
            </a: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Aktywne uczestnictwo NGO we wszystkich wydarzeniach odbywających się w mieście, współudział w decydowaniu o kierunkach </a:t>
            </a:r>
            <a:r>
              <a:rPr lang="pl-PL" dirty="0" smtClean="0"/>
              <a:t>rozwoju. </a:t>
            </a:r>
            <a:r>
              <a:rPr lang="pl-PL" dirty="0"/>
              <a:t>By było to możliwe do realizacji NGO-</a:t>
            </a:r>
            <a:r>
              <a:rPr lang="pl-PL" dirty="0" err="1"/>
              <a:t>sy</a:t>
            </a:r>
            <a:r>
              <a:rPr lang="pl-PL" dirty="0"/>
              <a:t> powinny otrzymywać od UM </a:t>
            </a:r>
            <a:r>
              <a:rPr lang="pl-PL" dirty="0" smtClean="0"/>
              <a:t>                  z </a:t>
            </a:r>
            <a:r>
              <a:rPr lang="pl-PL" dirty="0"/>
              <a:t>wyprzedzeniem kalendarium przewidywalnych wydarzeń, uroczystości, </a:t>
            </a:r>
            <a:r>
              <a:rPr lang="pl-PL" dirty="0" smtClean="0"/>
              <a:t>spotkań.</a:t>
            </a: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Większe zaangażowanie </a:t>
            </a:r>
            <a:r>
              <a:rPr lang="pl-PL" dirty="0" smtClean="0"/>
              <a:t>Miasta </a:t>
            </a:r>
            <a:r>
              <a:rPr lang="pl-PL" dirty="0"/>
              <a:t>w imprezy organizowane przez NGO, np. w obiektach centrum tenisowego.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Promocja </a:t>
            </a:r>
            <a:r>
              <a:rPr lang="pl-PL" dirty="0" smtClean="0"/>
              <a:t>Miasta </a:t>
            </a:r>
            <a:r>
              <a:rPr lang="pl-PL" dirty="0"/>
              <a:t>na imprezach organizowanych przez NGO  poprzez rozpropagowanie „gadżetów” reklamowych z logiem </a:t>
            </a:r>
            <a:r>
              <a:rPr lang="pl-PL" dirty="0" smtClean="0"/>
              <a:t>Miasta.</a:t>
            </a: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Doradztwo merytoryczne, w tym w przygotowywaniu sprawozdań </a:t>
            </a:r>
            <a:r>
              <a:rPr lang="pl-PL" dirty="0" smtClean="0"/>
              <a:t>finansowych.</a:t>
            </a: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Kursy i szkolenia – np.  w zakresie praktycznej obsługi komputera dla </a:t>
            </a:r>
            <a:r>
              <a:rPr lang="pl-PL" dirty="0" smtClean="0"/>
              <a:t>seniorów.</a:t>
            </a: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Ewentualne spotkania w ramach doraźnych pomysłów.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Nieodpłatna możliwość  korzystania z lokali na spotkania NGO z mieszkańcami oraz spotkania członkowskie, </a:t>
            </a:r>
            <a:r>
              <a:rPr lang="pl-PL" dirty="0" smtClean="0"/>
              <a:t>           w </a:t>
            </a:r>
            <a:r>
              <a:rPr lang="pl-PL" dirty="0"/>
              <a:t>tym użyczenie lokalu w remontowanej „Willi Mimoza”.</a:t>
            </a:r>
          </a:p>
          <a:p>
            <a:r>
              <a:rPr lang="pl-PL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000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49"/>
          <p:cNvSpPr>
            <a:spLocks noEditPoints="1"/>
          </p:cNvSpPr>
          <p:nvPr/>
        </p:nvSpPr>
        <p:spPr bwMode="auto">
          <a:xfrm>
            <a:off x="1317921" y="1943942"/>
            <a:ext cx="856991" cy="715617"/>
          </a:xfrm>
          <a:custGeom>
            <a:avLst/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23956" y="39786"/>
            <a:ext cx="2485505" cy="890588"/>
          </a:xfrm>
          <a:custGeom>
            <a:avLst/>
            <a:gdLst>
              <a:gd name="T0" fmla="*/ 985 w 1304"/>
              <a:gd name="T1" fmla="*/ 0 h 561"/>
              <a:gd name="T2" fmla="*/ 0 w 1304"/>
              <a:gd name="T3" fmla="*/ 0 h 561"/>
              <a:gd name="T4" fmla="*/ 266 w 1304"/>
              <a:gd name="T5" fmla="*/ 282 h 561"/>
              <a:gd name="T6" fmla="*/ 0 w 1304"/>
              <a:gd name="T7" fmla="*/ 561 h 561"/>
              <a:gd name="T8" fmla="*/ 985 w 1304"/>
              <a:gd name="T9" fmla="*/ 561 h 561"/>
              <a:gd name="T10" fmla="*/ 1304 w 1304"/>
              <a:gd name="T11" fmla="*/ 282 h 561"/>
              <a:gd name="T12" fmla="*/ 985 w 1304"/>
              <a:gd name="T13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4" h="561">
                <a:moveTo>
                  <a:pt x="985" y="0"/>
                </a:moveTo>
                <a:lnTo>
                  <a:pt x="0" y="0"/>
                </a:lnTo>
                <a:lnTo>
                  <a:pt x="266" y="282"/>
                </a:lnTo>
                <a:lnTo>
                  <a:pt x="0" y="561"/>
                </a:lnTo>
                <a:lnTo>
                  <a:pt x="985" y="561"/>
                </a:lnTo>
                <a:lnTo>
                  <a:pt x="1304" y="282"/>
                </a:lnTo>
                <a:lnTo>
                  <a:pt x="9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pl-PL" dirty="0" smtClean="0">
              <a:solidFill>
                <a:prstClr val="black"/>
              </a:solidFill>
            </a:endParaRPr>
          </a:p>
          <a:p>
            <a:pPr algn="ctr"/>
            <a:r>
              <a:rPr lang="pl-PL" dirty="0" smtClean="0">
                <a:solidFill>
                  <a:prstClr val="black"/>
                </a:solidFill>
              </a:rPr>
              <a:t>     Współpraca z NGO</a:t>
            </a:r>
          </a:p>
        </p:txBody>
      </p:sp>
      <p:sp>
        <p:nvSpPr>
          <p:cNvPr id="2" name="Prostokąt 1"/>
          <p:cNvSpPr/>
          <p:nvPr/>
        </p:nvSpPr>
        <p:spPr>
          <a:xfrm>
            <a:off x="468738" y="1131628"/>
            <a:ext cx="11418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>
              <a:solidFill>
                <a:prstClr val="black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816626" y="223470"/>
            <a:ext cx="66128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kern="0" dirty="0" smtClean="0">
                <a:solidFill>
                  <a:srgbClr val="1D6FA9"/>
                </a:solidFill>
              </a:rPr>
              <a:t>Usprawnienie komunikacji i informacji</a:t>
            </a:r>
          </a:p>
          <a:p>
            <a:pPr algn="ctr"/>
            <a:r>
              <a:rPr lang="pl-PL" b="1" kern="0" dirty="0" smtClean="0">
                <a:solidFill>
                  <a:srgbClr val="FF0000"/>
                </a:solidFill>
              </a:rPr>
              <a:t>Propozycje do dyskusji</a:t>
            </a:r>
          </a:p>
        </p:txBody>
      </p:sp>
      <p:sp>
        <p:nvSpPr>
          <p:cNvPr id="4" name="Prostokąt 3"/>
          <p:cNvSpPr/>
          <p:nvPr/>
        </p:nvSpPr>
        <p:spPr>
          <a:xfrm>
            <a:off x="1470991" y="1166843"/>
            <a:ext cx="89584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l-PL" dirty="0"/>
              <a:t>Stworzenie   i   </a:t>
            </a:r>
            <a:r>
              <a:rPr lang="pl-PL" b="1" dirty="0"/>
              <a:t>prowadzenie   internetowej   bazy   danych</a:t>
            </a:r>
            <a:r>
              <a:rPr lang="pl-PL" dirty="0"/>
              <a:t>  o  organizacjach  pozarządowych działających na terenie gminy </a:t>
            </a:r>
            <a:r>
              <a:rPr lang="pl-PL" dirty="0" smtClean="0"/>
              <a:t>– </a:t>
            </a:r>
            <a:r>
              <a:rPr lang="pl-PL" b="1" dirty="0" smtClean="0"/>
              <a:t>narzędzie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pl-PL" b="1" dirty="0"/>
              <a:t>ANKIETA Zgłoszenie / </a:t>
            </a:r>
            <a:r>
              <a:rPr lang="pl-PL" b="1" dirty="0" smtClean="0"/>
              <a:t>aktualizacja NGO </a:t>
            </a:r>
            <a:r>
              <a:rPr lang="pl-PL" i="1" dirty="0" smtClean="0"/>
              <a:t>(propozycja do konsultacji</a:t>
            </a:r>
            <a:r>
              <a:rPr lang="pl-PL" i="1" dirty="0" smtClean="0"/>
              <a:t>).</a:t>
            </a:r>
            <a:endParaRPr lang="pl-PL" i="1" dirty="0" smtClean="0"/>
          </a:p>
          <a:p>
            <a:pPr lvl="0"/>
            <a:endParaRPr lang="pl-PL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dirty="0" smtClean="0"/>
              <a:t>Umieszczanie </a:t>
            </a:r>
            <a:r>
              <a:rPr lang="pl-PL" dirty="0"/>
              <a:t>na stronie internetowej informacji o projektach realizowanych i/lub zrealizowanych przez lokalne organizacje pozarządowe, - </a:t>
            </a:r>
            <a:r>
              <a:rPr lang="pl-PL" b="1" dirty="0"/>
              <a:t>narzędzie: Ankieta zgłoszeniowa </a:t>
            </a:r>
            <a:r>
              <a:rPr lang="pl-PL" i="1" dirty="0"/>
              <a:t>(</a:t>
            </a:r>
            <a:r>
              <a:rPr lang="pl-PL" i="1" dirty="0" smtClean="0"/>
              <a:t>propozycja do konsultacji</a:t>
            </a:r>
            <a:r>
              <a:rPr lang="pl-PL" i="1" dirty="0" smtClean="0"/>
              <a:t>).</a:t>
            </a:r>
            <a:endParaRPr lang="pl-PL" dirty="0"/>
          </a:p>
          <a:p>
            <a:pPr marL="342900" lvl="0" indent="-342900">
              <a:buFont typeface="+mj-lt"/>
              <a:buAutoNum type="arabicPeriod"/>
            </a:pPr>
            <a:endParaRPr lang="pl-PL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b="1" dirty="0" smtClean="0"/>
              <a:t>Promocja  </a:t>
            </a:r>
            <a:r>
              <a:rPr lang="pl-PL" b="1" dirty="0"/>
              <a:t>działań  podejmowanych  przez  lokalne  organizacje  pozarządowe </a:t>
            </a:r>
            <a:endParaRPr lang="pl-P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b="1" dirty="0"/>
              <a:t>Przygotowanie </a:t>
            </a:r>
            <a:r>
              <a:rPr lang="pl-PL" b="1" dirty="0" err="1"/>
              <a:t>infokiosków</a:t>
            </a:r>
            <a:r>
              <a:rPr lang="pl-PL" b="1" dirty="0"/>
              <a:t> prezentujących dorobek III sektora na imprezach organizowanych przez </a:t>
            </a:r>
            <a:r>
              <a:rPr lang="pl-PL" b="1" dirty="0" smtClean="0"/>
              <a:t>Miasto </a:t>
            </a:r>
            <a:r>
              <a:rPr lang="pl-PL" b="1" dirty="0" smtClean="0"/>
              <a:t>i </a:t>
            </a:r>
            <a:r>
              <a:rPr lang="pl-PL" b="1" dirty="0"/>
              <a:t>imprezach, w których bierze </a:t>
            </a:r>
            <a:r>
              <a:rPr lang="pl-PL" b="1" dirty="0" smtClean="0"/>
              <a:t>udział Miasto.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b="1" dirty="0" smtClean="0"/>
              <a:t>Udostępnianie </a:t>
            </a:r>
            <a:r>
              <a:rPr lang="pl-PL" b="1" dirty="0"/>
              <a:t>stoiska do prezentacji organizacji pozarządowych </a:t>
            </a:r>
            <a:r>
              <a:rPr lang="pl-PL" dirty="0"/>
              <a:t>(tutaj problemem zawsze będzie dostępność materiałów, a z drugiej strony aktywność organizacji)</a:t>
            </a:r>
            <a:endParaRPr lang="pl-PL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b="1" dirty="0" smtClean="0"/>
              <a:t>Udostępnianie </a:t>
            </a:r>
            <a:r>
              <a:rPr lang="pl-PL" b="1" dirty="0"/>
              <a:t>Echa Puszczykowa – jako forum do informacji o działalności NGO na warunkach wypracowanych </a:t>
            </a:r>
            <a:r>
              <a:rPr lang="pl-PL" b="1" dirty="0" smtClean="0"/>
              <a:t>wspólnie.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882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49"/>
          <p:cNvSpPr>
            <a:spLocks noEditPoints="1"/>
          </p:cNvSpPr>
          <p:nvPr/>
        </p:nvSpPr>
        <p:spPr bwMode="auto">
          <a:xfrm>
            <a:off x="1317921" y="1943942"/>
            <a:ext cx="856991" cy="715617"/>
          </a:xfrm>
          <a:custGeom>
            <a:avLst/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23956" y="39786"/>
            <a:ext cx="2485505" cy="890588"/>
          </a:xfrm>
          <a:custGeom>
            <a:avLst/>
            <a:gdLst>
              <a:gd name="T0" fmla="*/ 985 w 1304"/>
              <a:gd name="T1" fmla="*/ 0 h 561"/>
              <a:gd name="T2" fmla="*/ 0 w 1304"/>
              <a:gd name="T3" fmla="*/ 0 h 561"/>
              <a:gd name="T4" fmla="*/ 266 w 1304"/>
              <a:gd name="T5" fmla="*/ 282 h 561"/>
              <a:gd name="T6" fmla="*/ 0 w 1304"/>
              <a:gd name="T7" fmla="*/ 561 h 561"/>
              <a:gd name="T8" fmla="*/ 985 w 1304"/>
              <a:gd name="T9" fmla="*/ 561 h 561"/>
              <a:gd name="T10" fmla="*/ 1304 w 1304"/>
              <a:gd name="T11" fmla="*/ 282 h 561"/>
              <a:gd name="T12" fmla="*/ 985 w 1304"/>
              <a:gd name="T13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4" h="561">
                <a:moveTo>
                  <a:pt x="985" y="0"/>
                </a:moveTo>
                <a:lnTo>
                  <a:pt x="0" y="0"/>
                </a:lnTo>
                <a:lnTo>
                  <a:pt x="266" y="282"/>
                </a:lnTo>
                <a:lnTo>
                  <a:pt x="0" y="561"/>
                </a:lnTo>
                <a:lnTo>
                  <a:pt x="985" y="561"/>
                </a:lnTo>
                <a:lnTo>
                  <a:pt x="1304" y="282"/>
                </a:lnTo>
                <a:lnTo>
                  <a:pt x="9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pl-PL" dirty="0" smtClean="0">
              <a:solidFill>
                <a:prstClr val="black"/>
              </a:solidFill>
            </a:endParaRPr>
          </a:p>
          <a:p>
            <a:pPr algn="ctr"/>
            <a:r>
              <a:rPr lang="pl-PL" dirty="0" smtClean="0">
                <a:solidFill>
                  <a:prstClr val="black"/>
                </a:solidFill>
              </a:rPr>
              <a:t>     Współpraca z NGO</a:t>
            </a:r>
          </a:p>
        </p:txBody>
      </p:sp>
      <p:sp>
        <p:nvSpPr>
          <p:cNvPr id="2" name="Prostokąt 1"/>
          <p:cNvSpPr/>
          <p:nvPr/>
        </p:nvSpPr>
        <p:spPr>
          <a:xfrm>
            <a:off x="468738" y="1131628"/>
            <a:ext cx="11418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>
              <a:solidFill>
                <a:prstClr val="black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816626" y="223470"/>
            <a:ext cx="66128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WSPARCIE I WSPÓŁPRACA</a:t>
            </a:r>
            <a:endParaRPr lang="pl-PL" sz="2800" dirty="0"/>
          </a:p>
          <a:p>
            <a:pPr algn="ctr"/>
            <a:r>
              <a:rPr lang="pl-PL" b="1" kern="0" dirty="0" smtClean="0">
                <a:solidFill>
                  <a:srgbClr val="FF0000"/>
                </a:solidFill>
              </a:rPr>
              <a:t>Propozycje do dyskusji</a:t>
            </a:r>
            <a:endParaRPr lang="pl-PL" sz="2800" b="1" kern="0" dirty="0" smtClean="0">
              <a:solidFill>
                <a:srgbClr val="FF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28868" y="947377"/>
            <a:ext cx="1093304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l-PL" b="1" dirty="0"/>
              <a:t>Organizacja cyklicznych spotkań </a:t>
            </a:r>
            <a:r>
              <a:rPr lang="pl-PL" dirty="0"/>
              <a:t>przedstawicieli organizacji pozarządowych </a:t>
            </a:r>
            <a:endParaRPr lang="pl-PL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 smtClean="0"/>
              <a:t>Na </a:t>
            </a:r>
            <a:r>
              <a:rPr lang="pl-PL" dirty="0"/>
              <a:t>spotkaniach tych można realizować szereg działań dot. komunikacji i informacji, w tym informować o planach budżetowych, środkach przeznaczanych dla NGO, sprawozdaniach poszczególnych organizacji, spotkania powinny mieć formułą otwartą, tak aby mogli w nich uczestniczyć </a:t>
            </a:r>
            <a:r>
              <a:rPr lang="pl-PL" dirty="0" smtClean="0"/>
              <a:t>mieszkańcy. </a:t>
            </a:r>
            <a:endParaRPr lang="pl-PL" dirty="0"/>
          </a:p>
          <a:p>
            <a:pPr marL="342900" lvl="0" indent="-342900">
              <a:buFont typeface="+mj-lt"/>
              <a:buAutoNum type="arabicPeriod"/>
            </a:pPr>
            <a:r>
              <a:rPr lang="pl-PL" b="1" dirty="0" smtClean="0"/>
              <a:t>Stworzenie forum NGO</a:t>
            </a:r>
            <a:r>
              <a:rPr lang="pl-PL" dirty="0" smtClean="0"/>
              <a:t>, </a:t>
            </a:r>
            <a:r>
              <a:rPr lang="pl-PL" dirty="0"/>
              <a:t>jako lobby lokalnych organizacji w formule zespołów o charakterze </a:t>
            </a:r>
            <a:r>
              <a:rPr lang="pl-PL" dirty="0" smtClean="0"/>
              <a:t>doradczym                         </a:t>
            </a:r>
            <a:r>
              <a:rPr lang="pl-PL" dirty="0"/>
              <a:t>i inicjatywnym – </a:t>
            </a:r>
            <a:r>
              <a:rPr lang="pl-PL" b="1" dirty="0"/>
              <a:t>np. Forum doradcze/ rada aktywności przy Burmistrzu </a:t>
            </a:r>
            <a:r>
              <a:rPr lang="pl-PL" dirty="0"/>
              <a:t>(</a:t>
            </a:r>
            <a:r>
              <a:rPr lang="pl-PL" b="1" i="1" dirty="0"/>
              <a:t>tryb powołania; regulamin, </a:t>
            </a:r>
            <a:r>
              <a:rPr lang="pl-PL" b="1" i="1" dirty="0" smtClean="0"/>
              <a:t>etc.</a:t>
            </a:r>
            <a:r>
              <a:rPr lang="pl-PL" dirty="0" smtClean="0"/>
              <a:t>) (</a:t>
            </a:r>
            <a:r>
              <a:rPr lang="pl-PL" dirty="0"/>
              <a:t>opiniowanie projektów strategii i aktów prawa miejscowego dotyczących sfery pożytku publicznego, wyrażanie opinii w sprawach dotyczących funkcjonowania organizacji, </a:t>
            </a:r>
            <a:r>
              <a:rPr lang="pl-PL" dirty="0" smtClean="0"/>
              <a:t>udzielanie </a:t>
            </a:r>
            <a:r>
              <a:rPr lang="pl-PL" dirty="0"/>
              <a:t>pomocy w przypadku sporów pomiędzy organizacjami a administracją publiczną</a:t>
            </a:r>
            <a:r>
              <a:rPr lang="pl-PL" dirty="0" smtClean="0"/>
              <a:t>).</a:t>
            </a:r>
            <a:endParaRPr lang="pl-PL" dirty="0"/>
          </a:p>
          <a:p>
            <a:pPr marL="342900" lvl="0" indent="-342900">
              <a:buFont typeface="+mj-lt"/>
              <a:buAutoNum type="arabicPeriod"/>
            </a:pPr>
            <a:r>
              <a:rPr lang="pl-PL" b="1" dirty="0"/>
              <a:t>Doskonalenie obecnych oraz rozwijanie nowych form współpracy</a:t>
            </a:r>
            <a:endParaRPr lang="pl-P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/>
              <a:t> np. Inkubator NGO </a:t>
            </a:r>
            <a:r>
              <a:rPr lang="pl-PL" b="1" i="1" dirty="0"/>
              <a:t>(tryb i zasady powołania </a:t>
            </a:r>
            <a:r>
              <a:rPr lang="pl-PL" b="1" i="1" dirty="0" smtClean="0"/>
              <a:t>i funkcjonowania) – </a:t>
            </a:r>
            <a:r>
              <a:rPr lang="pl-PL" dirty="0" smtClean="0"/>
              <a:t>do rozważenia przeznaczenie </a:t>
            </a:r>
            <a:r>
              <a:rPr lang="pl-PL" dirty="0"/>
              <a:t>przestrzeni </a:t>
            </a:r>
            <a:r>
              <a:rPr lang="pl-PL" dirty="0" smtClean="0"/>
              <a:t>w </a:t>
            </a:r>
            <a:r>
              <a:rPr lang="pl-PL" dirty="0" smtClean="0"/>
              <a:t>remontowanej </a:t>
            </a:r>
            <a:r>
              <a:rPr lang="pl-PL" dirty="0" smtClean="0"/>
              <a:t>„Willi  </a:t>
            </a:r>
            <a:r>
              <a:rPr lang="pl-PL" dirty="0" smtClean="0"/>
              <a:t>Mimoza</a:t>
            </a:r>
            <a:r>
              <a:rPr lang="pl-PL" dirty="0" smtClean="0"/>
              <a:t>” na </a:t>
            </a:r>
            <a:r>
              <a:rPr lang="pl-PL" dirty="0"/>
              <a:t>rzecz takiego </a:t>
            </a:r>
            <a:r>
              <a:rPr lang="pl-PL" dirty="0"/>
              <a:t>I</a:t>
            </a:r>
            <a:r>
              <a:rPr lang="pl-PL" dirty="0" smtClean="0"/>
              <a:t>nkubatora</a:t>
            </a:r>
          </a:p>
          <a:p>
            <a:pPr lvl="2"/>
            <a:r>
              <a:rPr lang="pl-PL" dirty="0" smtClean="0"/>
              <a:t>(Rolą </a:t>
            </a:r>
            <a:r>
              <a:rPr lang="pl-PL" dirty="0" smtClean="0"/>
              <a:t>Inkubatora: d</a:t>
            </a:r>
            <a:r>
              <a:rPr lang="pl-PL" b="1" dirty="0" smtClean="0"/>
              <a:t>oradztwo  </a:t>
            </a:r>
            <a:r>
              <a:rPr lang="pl-PL" b="1" dirty="0"/>
              <a:t>w  zakresie  pozyskiwania  zewnętrznych  środków finansowych, w szczególności informowanie o konkursach, udzielanie rekomendacji dla organizacji pozarządowych starających się o zewnętrzne środki </a:t>
            </a:r>
            <a:r>
              <a:rPr lang="pl-PL" b="1" dirty="0" smtClean="0"/>
              <a:t>finansowe); </a:t>
            </a:r>
            <a:endParaRPr lang="pl-P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b="1" dirty="0"/>
              <a:t>U</a:t>
            </a:r>
            <a:r>
              <a:rPr lang="pl-PL" b="1" dirty="0" smtClean="0"/>
              <a:t>dzielanie  </a:t>
            </a:r>
            <a:r>
              <a:rPr lang="pl-PL" b="1" dirty="0"/>
              <a:t>przez  Miasto wsparcia  pozafinansowego: </a:t>
            </a:r>
            <a:r>
              <a:rPr lang="pl-PL" b="1" dirty="0" smtClean="0"/>
              <a:t>użyczenie  </a:t>
            </a:r>
            <a:r>
              <a:rPr lang="pl-PL" b="1" dirty="0"/>
              <a:t>sprzętu; bezpłatne wynajmowanie pomieszczeń, organizowanie szkoleń dla organizacji pozarządowych w zakresie zasad sporządzania oferty realizacji zadania publicznego, etc</a:t>
            </a:r>
            <a:r>
              <a:rPr lang="pl-PL" b="1" dirty="0" smtClean="0"/>
              <a:t>.</a:t>
            </a:r>
            <a:endParaRPr lang="pl-P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/>
              <a:t>Zawieranie i realizacja umów o wykonanie inicjatywy </a:t>
            </a:r>
            <a:r>
              <a:rPr lang="pl-PL" dirty="0" smtClean="0"/>
              <a:t>lokalnej.</a:t>
            </a:r>
            <a:endParaRPr lang="pl-P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/>
              <a:t>Obejmowanie  honorowym  patronatem  działań  lub  programów prowadzonych przez organizacje </a:t>
            </a:r>
            <a:r>
              <a:rPr lang="pl-PL" dirty="0" smtClean="0"/>
              <a:t>pozarządowe.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75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49"/>
          <p:cNvSpPr>
            <a:spLocks noEditPoints="1"/>
          </p:cNvSpPr>
          <p:nvPr/>
        </p:nvSpPr>
        <p:spPr bwMode="auto">
          <a:xfrm>
            <a:off x="1317921" y="1943942"/>
            <a:ext cx="856991" cy="715617"/>
          </a:xfrm>
          <a:custGeom>
            <a:avLst/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23956" y="39786"/>
            <a:ext cx="2485505" cy="890588"/>
          </a:xfrm>
          <a:custGeom>
            <a:avLst/>
            <a:gdLst>
              <a:gd name="T0" fmla="*/ 985 w 1304"/>
              <a:gd name="T1" fmla="*/ 0 h 561"/>
              <a:gd name="T2" fmla="*/ 0 w 1304"/>
              <a:gd name="T3" fmla="*/ 0 h 561"/>
              <a:gd name="T4" fmla="*/ 266 w 1304"/>
              <a:gd name="T5" fmla="*/ 282 h 561"/>
              <a:gd name="T6" fmla="*/ 0 w 1304"/>
              <a:gd name="T7" fmla="*/ 561 h 561"/>
              <a:gd name="T8" fmla="*/ 985 w 1304"/>
              <a:gd name="T9" fmla="*/ 561 h 561"/>
              <a:gd name="T10" fmla="*/ 1304 w 1304"/>
              <a:gd name="T11" fmla="*/ 282 h 561"/>
              <a:gd name="T12" fmla="*/ 985 w 1304"/>
              <a:gd name="T13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4" h="561">
                <a:moveTo>
                  <a:pt x="985" y="0"/>
                </a:moveTo>
                <a:lnTo>
                  <a:pt x="0" y="0"/>
                </a:lnTo>
                <a:lnTo>
                  <a:pt x="266" y="282"/>
                </a:lnTo>
                <a:lnTo>
                  <a:pt x="0" y="561"/>
                </a:lnTo>
                <a:lnTo>
                  <a:pt x="985" y="561"/>
                </a:lnTo>
                <a:lnTo>
                  <a:pt x="1304" y="282"/>
                </a:lnTo>
                <a:lnTo>
                  <a:pt x="9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pl-PL" dirty="0" smtClean="0">
              <a:solidFill>
                <a:prstClr val="black"/>
              </a:solidFill>
            </a:endParaRPr>
          </a:p>
          <a:p>
            <a:pPr algn="ctr"/>
            <a:r>
              <a:rPr lang="pl-PL" dirty="0" smtClean="0">
                <a:solidFill>
                  <a:prstClr val="black"/>
                </a:solidFill>
              </a:rPr>
              <a:t>     Współpraca z NGO</a:t>
            </a:r>
          </a:p>
        </p:txBody>
      </p:sp>
      <p:sp>
        <p:nvSpPr>
          <p:cNvPr id="2" name="Prostokąt 1"/>
          <p:cNvSpPr/>
          <p:nvPr/>
        </p:nvSpPr>
        <p:spPr>
          <a:xfrm>
            <a:off x="468738" y="1131628"/>
            <a:ext cx="11418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>
              <a:solidFill>
                <a:prstClr val="black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816626" y="223470"/>
            <a:ext cx="66128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Narzędzia </a:t>
            </a:r>
            <a:r>
              <a:rPr lang="pl-PL" sz="2800" b="1" dirty="0" smtClean="0"/>
              <a:t>do współpracy</a:t>
            </a:r>
          </a:p>
          <a:p>
            <a:pPr algn="ctr"/>
            <a:r>
              <a:rPr lang="pl-PL" b="1" dirty="0" smtClean="0">
                <a:solidFill>
                  <a:srgbClr val="FF0000"/>
                </a:solidFill>
              </a:rPr>
              <a:t>Opiniowanie ankiety zgłoszeniowej i informacji 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4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11188</TotalTime>
  <Words>1110</Words>
  <Application>Microsoft Office PowerPoint</Application>
  <PresentationFormat>Niestandardowy</PresentationFormat>
  <Paragraphs>121</Paragraphs>
  <Slides>10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Halina Wyborska</dc:creator>
  <cp:lastModifiedBy>Bożena Tylikowska</cp:lastModifiedBy>
  <cp:revision>843</cp:revision>
  <cp:lastPrinted>2017-05-15T10:58:32Z</cp:lastPrinted>
  <dcterms:created xsi:type="dcterms:W3CDTF">2016-11-15T09:54:31Z</dcterms:created>
  <dcterms:modified xsi:type="dcterms:W3CDTF">2018-05-21T09:10:50Z</dcterms:modified>
</cp:coreProperties>
</file>