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notesMasterIdLst>
    <p:notesMasterId r:id="rId13"/>
  </p:notesMasterIdLst>
  <p:handoutMasterIdLst>
    <p:handoutMasterId r:id="rId14"/>
  </p:handoutMasterIdLst>
  <p:sldIdLst>
    <p:sldId id="387" r:id="rId2"/>
    <p:sldId id="478" r:id="rId3"/>
    <p:sldId id="481" r:id="rId4"/>
    <p:sldId id="490" r:id="rId5"/>
    <p:sldId id="484" r:id="rId6"/>
    <p:sldId id="485" r:id="rId7"/>
    <p:sldId id="486" r:id="rId8"/>
    <p:sldId id="487" r:id="rId9"/>
    <p:sldId id="488" r:id="rId10"/>
    <p:sldId id="489" r:id="rId11"/>
    <p:sldId id="374" r:id="rId12"/>
  </p:sldIdLst>
  <p:sldSz cx="12192000" cy="6858000"/>
  <p:notesSz cx="6761163" cy="99425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60"/>
  </p:normalViewPr>
  <p:slideViewPr>
    <p:cSldViewPr snapToGrid="0">
      <p:cViewPr>
        <p:scale>
          <a:sx n="72" d="100"/>
          <a:sy n="72" d="100"/>
        </p:scale>
        <p:origin x="-1962" y="-9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FECE2-BC77-48DB-9FAF-07A01B25FC8F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3B47A-E97F-48CF-963F-56B507F19E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2244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C83BD-6FB7-4352-9192-34D6EB5C7211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24141-CA95-43B3-A102-8609AD153E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653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24141-CA95-43B3-A102-8609AD153ED9}" type="slidenum">
              <a:rPr lang="pl-PL" smtClean="0">
                <a:solidFill>
                  <a:prstClr val="black"/>
                </a:solidFill>
              </a:rPr>
              <a:pPr/>
              <a:t>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51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24141-CA95-43B3-A102-8609AD153ED9}" type="slidenum">
              <a:rPr lang="pl-PL" smtClean="0">
                <a:solidFill>
                  <a:prstClr val="black"/>
                </a:solidFill>
              </a:rPr>
              <a:pPr/>
              <a:t>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51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24141-CA95-43B3-A102-8609AD153ED9}" type="slidenum">
              <a:rPr lang="pl-PL" smtClean="0">
                <a:solidFill>
                  <a:prstClr val="black"/>
                </a:solidFill>
              </a:rPr>
              <a:pPr/>
              <a:t>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51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24141-CA95-43B3-A102-8609AD153ED9}" type="slidenum">
              <a:rPr lang="pl-PL" smtClean="0">
                <a:solidFill>
                  <a:prstClr val="black"/>
                </a:solidFill>
              </a:rPr>
              <a:pPr/>
              <a:t>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51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24141-CA95-43B3-A102-8609AD153ED9}" type="slidenum">
              <a:rPr lang="pl-PL" smtClean="0">
                <a:solidFill>
                  <a:prstClr val="black"/>
                </a:solidFill>
              </a:rPr>
              <a:pPr/>
              <a:t>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51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E532-D76E-4113-A0BD-AA830AC87913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4667-358F-436A-BA98-5E479142D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521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E532-D76E-4113-A0BD-AA830AC87913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4667-358F-436A-BA98-5E479142D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573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E532-D76E-4113-A0BD-AA830AC87913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4667-358F-436A-BA98-5E479142D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947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0421-3052-4883-8875-7F122E29084F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08/06/2018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9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11464428" y="510908"/>
            <a:ext cx="727571" cy="4434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80020" y="545146"/>
            <a:ext cx="61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 rot="5400000">
            <a:off x="-565532" y="-541653"/>
            <a:ext cx="2716980" cy="282896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7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8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9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0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1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2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3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4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5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6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7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8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11025027" y="5551545"/>
            <a:ext cx="1835223" cy="1910862"/>
            <a:chOff x="8349573" y="-1673337"/>
            <a:chExt cx="6162676" cy="6416675"/>
          </a:xfrm>
          <a:solidFill>
            <a:schemeClr val="tx2">
              <a:alpha val="20000"/>
            </a:schemeClr>
          </a:solidFill>
        </p:grpSpPr>
        <p:sp>
          <p:nvSpPr>
            <p:cNvPr id="20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1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2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3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4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5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6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7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8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9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0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1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84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entagon 44"/>
          <p:cNvSpPr/>
          <p:nvPr userDrawn="1"/>
        </p:nvSpPr>
        <p:spPr>
          <a:xfrm rot="10800000">
            <a:off x="11464428" y="510908"/>
            <a:ext cx="727571" cy="44343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6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16876" y="545146"/>
            <a:ext cx="576000" cy="365125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009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E532-D76E-4113-A0BD-AA830AC87913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4667-358F-436A-BA98-5E479142D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556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E532-D76E-4113-A0BD-AA830AC87913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4667-358F-436A-BA98-5E479142D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127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E532-D76E-4113-A0BD-AA830AC87913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4667-358F-436A-BA98-5E479142D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09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E532-D76E-4113-A0BD-AA830AC87913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4667-358F-436A-BA98-5E479142D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82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E532-D76E-4113-A0BD-AA830AC87913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4667-358F-436A-BA98-5E479142D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232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E532-D76E-4113-A0BD-AA830AC87913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4667-358F-436A-BA98-5E479142D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436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E532-D76E-4113-A0BD-AA830AC87913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4667-358F-436A-BA98-5E479142D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518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CE532-D76E-4113-A0BD-AA830AC87913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4667-358F-436A-BA98-5E479142D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374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CE532-D76E-4113-A0BD-AA830AC87913}" type="datetimeFigureOut">
              <a:rPr lang="pl-PL" smtClean="0"/>
              <a:t>2018-06-08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44667-358F-436A-BA98-5E479142D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804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6" r:id="rId13"/>
    <p:sldLayoutId id="2147483967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8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Prostokąt 38"/>
          <p:cNvSpPr/>
          <p:nvPr/>
        </p:nvSpPr>
        <p:spPr bwMode="auto">
          <a:xfrm>
            <a:off x="1966" y="5708177"/>
            <a:ext cx="4312942" cy="1302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l-PL"/>
          </a:p>
        </p:txBody>
      </p:sp>
      <p:pic>
        <p:nvPicPr>
          <p:cNvPr id="1026" name="Picture 2" descr="http://www.puszczykowo.pl/application/themes/puszczykowo/images/intro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089"/>
            <a:ext cx="12344399" cy="742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0" name="Rectangle 589"/>
          <p:cNvSpPr/>
          <p:nvPr/>
        </p:nvSpPr>
        <p:spPr>
          <a:xfrm>
            <a:off x="0" y="0"/>
            <a:ext cx="4314908" cy="7131489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4" name="TextBox 483"/>
          <p:cNvSpPr txBox="1"/>
          <p:nvPr/>
        </p:nvSpPr>
        <p:spPr>
          <a:xfrm>
            <a:off x="173340" y="3134459"/>
            <a:ext cx="3798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70C0"/>
                </a:solidFill>
                <a:latin typeface="+mj-lt"/>
              </a:rPr>
              <a:t>Wdrażanie Strategii Rozwoju i Promocji Miasta Puszczykowa</a:t>
            </a:r>
            <a:endParaRPr lang="pl-PL" sz="4000" dirty="0" smtClean="0">
              <a:solidFill>
                <a:prstClr val="white"/>
              </a:solidFill>
              <a:latin typeface="Bebas" pitchFamily="2" charset="0"/>
            </a:endParaRPr>
          </a:p>
        </p:txBody>
      </p:sp>
      <p:sp>
        <p:nvSpPr>
          <p:cNvPr id="47" name="Symbol zastępczy obrazu 1"/>
          <p:cNvSpPr txBox="1">
            <a:spLocks/>
          </p:cNvSpPr>
          <p:nvPr/>
        </p:nvSpPr>
        <p:spPr>
          <a:xfrm>
            <a:off x="152400" y="152400"/>
            <a:ext cx="12192000" cy="6858000"/>
          </a:xfrm>
          <a:prstGeom prst="rect">
            <a:avLst/>
          </a:prstGeom>
        </p:spPr>
      </p:sp>
      <p:pic>
        <p:nvPicPr>
          <p:cNvPr id="37" name="Obraz 3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94" y="416573"/>
            <a:ext cx="1740894" cy="2089655"/>
          </a:xfrm>
          <a:prstGeom prst="rect">
            <a:avLst/>
          </a:prstGeom>
          <a:ln w="12700">
            <a:solidFill>
              <a:sysClr val="window" lastClr="FFFFFF"/>
            </a:solidFill>
          </a:ln>
        </p:spPr>
      </p:pic>
      <p:sp>
        <p:nvSpPr>
          <p:cNvPr id="40" name="Prostokąt 39"/>
          <p:cNvSpPr/>
          <p:nvPr/>
        </p:nvSpPr>
        <p:spPr bwMode="auto">
          <a:xfrm>
            <a:off x="10594" y="5526157"/>
            <a:ext cx="4304313" cy="1773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l-PL"/>
          </a:p>
        </p:txBody>
      </p:sp>
      <p:pic>
        <p:nvPicPr>
          <p:cNvPr id="41" name="Obraz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07" y="5771097"/>
            <a:ext cx="1140467" cy="1020561"/>
          </a:xfrm>
          <a:prstGeom prst="rect">
            <a:avLst/>
          </a:prstGeom>
        </p:spPr>
      </p:pic>
      <p:sp>
        <p:nvSpPr>
          <p:cNvPr id="12" name="Prostokąt zaokrąglony 11"/>
          <p:cNvSpPr/>
          <p:nvPr/>
        </p:nvSpPr>
        <p:spPr>
          <a:xfrm>
            <a:off x="4886738" y="5526157"/>
            <a:ext cx="6912768" cy="163227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Współpraca i komunikacja z organizacjami pozarządowymi </a:t>
            </a:r>
            <a:endParaRPr lang="pl-PL" sz="2800" b="1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8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90" grpId="0" animBg="1"/>
      <p:bldP spid="484" grpId="0"/>
      <p:bldP spid="4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zaokrąglony 11"/>
          <p:cNvSpPr/>
          <p:nvPr/>
        </p:nvSpPr>
        <p:spPr>
          <a:xfrm>
            <a:off x="719403" y="260648"/>
            <a:ext cx="10657184" cy="27363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l-PL" sz="4000" b="1" dirty="0" smtClean="0">
                <a:solidFill>
                  <a:prstClr val="white"/>
                </a:solidFill>
              </a:rPr>
              <a:t>GŁOS OPINIOTWÓRCZY NGO 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1240699" y="2438400"/>
            <a:ext cx="9520065" cy="3869636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rgbClr val="FF0000"/>
                </a:solidFill>
              </a:rPr>
              <a:t>KONSULTACJE PROPOZYCJI MODYFIKACJI LOGO </a:t>
            </a:r>
          </a:p>
        </p:txBody>
      </p:sp>
    </p:spTree>
    <p:extLst>
      <p:ext uri="{BB962C8B-B14F-4D97-AF65-F5344CB8AC3E}">
        <p14:creationId xmlns:p14="http://schemas.microsoft.com/office/powerpoint/2010/main" val="47884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6BF0A5B-CA18-47D2-801E-5D97420A52F4}" type="slidenum">
              <a:rPr lang="id-ID" smtClean="0"/>
              <a:pPr/>
              <a:t>11</a:t>
            </a:fld>
            <a:endParaRPr lang="id-ID" dirty="0"/>
          </a:p>
        </p:txBody>
      </p:sp>
      <p:sp>
        <p:nvSpPr>
          <p:cNvPr id="3" name="TextBox 2"/>
          <p:cNvSpPr txBox="1"/>
          <p:nvPr/>
        </p:nvSpPr>
        <p:spPr>
          <a:xfrm>
            <a:off x="3046370" y="2947047"/>
            <a:ext cx="60910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5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Dziękujemy za uwagę</a:t>
            </a:r>
            <a:endParaRPr lang="id-ID" sz="5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35292" y="3900181"/>
            <a:ext cx="25200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 rot="1800000">
            <a:off x="2687086" y="-287913"/>
            <a:ext cx="1886237" cy="1963980"/>
            <a:chOff x="8349573" y="-1673337"/>
            <a:chExt cx="6162676" cy="6416675"/>
          </a:xfrm>
          <a:solidFill>
            <a:schemeClr val="bg1">
              <a:alpha val="15000"/>
            </a:schemeClr>
          </a:solidFill>
        </p:grpSpPr>
        <p:sp>
          <p:nvSpPr>
            <p:cNvPr id="24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6" name="Group 35"/>
          <p:cNvGrpSpPr/>
          <p:nvPr/>
        </p:nvGrpSpPr>
        <p:grpSpPr>
          <a:xfrm rot="1800000">
            <a:off x="-781718" y="1579869"/>
            <a:ext cx="1819924" cy="1894934"/>
            <a:chOff x="8349573" y="-1673337"/>
            <a:chExt cx="6162676" cy="6416675"/>
          </a:xfrm>
          <a:solidFill>
            <a:schemeClr val="bg1">
              <a:alpha val="15000"/>
            </a:schemeClr>
          </a:solidFill>
        </p:grpSpPr>
        <p:sp>
          <p:nvSpPr>
            <p:cNvPr id="37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-1551800" y="1176962"/>
            <a:ext cx="3453282" cy="2597230"/>
            <a:chOff x="1925461" y="-469483"/>
            <a:chExt cx="5437137" cy="4089296"/>
          </a:xfrm>
          <a:solidFill>
            <a:schemeClr val="accent1">
              <a:lumMod val="60000"/>
              <a:lumOff val="40000"/>
              <a:alpha val="25000"/>
            </a:schemeClr>
          </a:solidFill>
        </p:grpSpPr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1925461" y="2554358"/>
              <a:ext cx="921032" cy="1065455"/>
            </a:xfrm>
            <a:custGeom>
              <a:avLst/>
              <a:gdLst>
                <a:gd name="T0" fmla="*/ 0 w 338"/>
                <a:gd name="T1" fmla="*/ 197 h 391"/>
                <a:gd name="T2" fmla="*/ 338 w 338"/>
                <a:gd name="T3" fmla="*/ 391 h 391"/>
                <a:gd name="T4" fmla="*/ 338 w 338"/>
                <a:gd name="T5" fmla="*/ 0 h 391"/>
                <a:gd name="T6" fmla="*/ 0 w 338"/>
                <a:gd name="T7" fmla="*/ 19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" h="391">
                  <a:moveTo>
                    <a:pt x="0" y="197"/>
                  </a:moveTo>
                  <a:lnTo>
                    <a:pt x="338" y="391"/>
                  </a:lnTo>
                  <a:lnTo>
                    <a:pt x="338" y="0"/>
                  </a:lnTo>
                  <a:lnTo>
                    <a:pt x="0" y="197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6"/>
            <p:cNvSpPr>
              <a:spLocks/>
            </p:cNvSpPr>
            <p:nvPr/>
          </p:nvSpPr>
          <p:spPr bwMode="auto">
            <a:xfrm>
              <a:off x="4588603" y="-469483"/>
              <a:ext cx="929208" cy="1062729"/>
            </a:xfrm>
            <a:custGeom>
              <a:avLst/>
              <a:gdLst>
                <a:gd name="T0" fmla="*/ 0 w 341"/>
                <a:gd name="T1" fmla="*/ 196 h 390"/>
                <a:gd name="T2" fmla="*/ 341 w 341"/>
                <a:gd name="T3" fmla="*/ 390 h 390"/>
                <a:gd name="T4" fmla="*/ 338 w 341"/>
                <a:gd name="T5" fmla="*/ 0 h 390"/>
                <a:gd name="T6" fmla="*/ 0 w 341"/>
                <a:gd name="T7" fmla="*/ 19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1" h="390">
                  <a:moveTo>
                    <a:pt x="0" y="196"/>
                  </a:moveTo>
                  <a:lnTo>
                    <a:pt x="341" y="390"/>
                  </a:lnTo>
                  <a:lnTo>
                    <a:pt x="338" y="0"/>
                  </a:lnTo>
                  <a:lnTo>
                    <a:pt x="0" y="196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42"/>
            <p:cNvSpPr>
              <a:spLocks/>
            </p:cNvSpPr>
            <p:nvPr/>
          </p:nvSpPr>
          <p:spPr bwMode="auto">
            <a:xfrm>
              <a:off x="5517809" y="64607"/>
              <a:ext cx="921032" cy="1065455"/>
            </a:xfrm>
            <a:custGeom>
              <a:avLst/>
              <a:gdLst>
                <a:gd name="T0" fmla="*/ 0 w 338"/>
                <a:gd name="T1" fmla="*/ 194 h 391"/>
                <a:gd name="T2" fmla="*/ 338 w 338"/>
                <a:gd name="T3" fmla="*/ 391 h 391"/>
                <a:gd name="T4" fmla="*/ 338 w 338"/>
                <a:gd name="T5" fmla="*/ 0 h 391"/>
                <a:gd name="T6" fmla="*/ 0 w 338"/>
                <a:gd name="T7" fmla="*/ 194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" h="391">
                  <a:moveTo>
                    <a:pt x="0" y="194"/>
                  </a:moveTo>
                  <a:lnTo>
                    <a:pt x="338" y="391"/>
                  </a:lnTo>
                  <a:lnTo>
                    <a:pt x="338" y="0"/>
                  </a:lnTo>
                  <a:lnTo>
                    <a:pt x="0" y="194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43"/>
            <p:cNvSpPr>
              <a:spLocks/>
            </p:cNvSpPr>
            <p:nvPr/>
          </p:nvSpPr>
          <p:spPr bwMode="auto">
            <a:xfrm>
              <a:off x="6438840" y="-469483"/>
              <a:ext cx="923758" cy="1062729"/>
            </a:xfrm>
            <a:custGeom>
              <a:avLst/>
              <a:gdLst>
                <a:gd name="T0" fmla="*/ 0 w 339"/>
                <a:gd name="T1" fmla="*/ 196 h 390"/>
                <a:gd name="T2" fmla="*/ 339 w 339"/>
                <a:gd name="T3" fmla="*/ 390 h 390"/>
                <a:gd name="T4" fmla="*/ 339 w 339"/>
                <a:gd name="T5" fmla="*/ 0 h 390"/>
                <a:gd name="T6" fmla="*/ 0 w 339"/>
                <a:gd name="T7" fmla="*/ 19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9" h="390">
                  <a:moveTo>
                    <a:pt x="0" y="196"/>
                  </a:moveTo>
                  <a:lnTo>
                    <a:pt x="339" y="390"/>
                  </a:lnTo>
                  <a:lnTo>
                    <a:pt x="339" y="0"/>
                  </a:lnTo>
                  <a:lnTo>
                    <a:pt x="0" y="196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4594053" y="593246"/>
              <a:ext cx="923758" cy="1070905"/>
            </a:xfrm>
            <a:custGeom>
              <a:avLst/>
              <a:gdLst>
                <a:gd name="T0" fmla="*/ 0 w 339"/>
                <a:gd name="T1" fmla="*/ 197 h 393"/>
                <a:gd name="T2" fmla="*/ 339 w 339"/>
                <a:gd name="T3" fmla="*/ 393 h 393"/>
                <a:gd name="T4" fmla="*/ 339 w 339"/>
                <a:gd name="T5" fmla="*/ 0 h 393"/>
                <a:gd name="T6" fmla="*/ 0 w 339"/>
                <a:gd name="T7" fmla="*/ 19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9" h="393">
                  <a:moveTo>
                    <a:pt x="0" y="197"/>
                  </a:moveTo>
                  <a:lnTo>
                    <a:pt x="339" y="393"/>
                  </a:lnTo>
                  <a:lnTo>
                    <a:pt x="339" y="0"/>
                  </a:lnTo>
                  <a:lnTo>
                    <a:pt x="0" y="197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76"/>
            <p:cNvSpPr>
              <a:spLocks/>
            </p:cNvSpPr>
            <p:nvPr/>
          </p:nvSpPr>
          <p:spPr bwMode="auto">
            <a:xfrm>
              <a:off x="3646908" y="1658700"/>
              <a:ext cx="923758" cy="1062729"/>
            </a:xfrm>
            <a:custGeom>
              <a:avLst/>
              <a:gdLst>
                <a:gd name="T0" fmla="*/ 0 w 339"/>
                <a:gd name="T1" fmla="*/ 390 h 390"/>
                <a:gd name="T2" fmla="*/ 0 w 339"/>
                <a:gd name="T3" fmla="*/ 0 h 390"/>
                <a:gd name="T4" fmla="*/ 339 w 339"/>
                <a:gd name="T5" fmla="*/ 196 h 390"/>
                <a:gd name="T6" fmla="*/ 0 w 339"/>
                <a:gd name="T7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9" h="390">
                  <a:moveTo>
                    <a:pt x="0" y="390"/>
                  </a:moveTo>
                  <a:lnTo>
                    <a:pt x="0" y="0"/>
                  </a:lnTo>
                  <a:lnTo>
                    <a:pt x="339" y="196"/>
                  </a:lnTo>
                  <a:lnTo>
                    <a:pt x="0" y="390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77"/>
            <p:cNvSpPr>
              <a:spLocks/>
            </p:cNvSpPr>
            <p:nvPr/>
          </p:nvSpPr>
          <p:spPr bwMode="auto">
            <a:xfrm>
              <a:off x="5548104" y="1683977"/>
              <a:ext cx="921032" cy="1065455"/>
            </a:xfrm>
            <a:custGeom>
              <a:avLst/>
              <a:gdLst>
                <a:gd name="T0" fmla="*/ 0 w 338"/>
                <a:gd name="T1" fmla="*/ 391 h 391"/>
                <a:gd name="T2" fmla="*/ 0 w 338"/>
                <a:gd name="T3" fmla="*/ 0 h 391"/>
                <a:gd name="T4" fmla="*/ 338 w 338"/>
                <a:gd name="T5" fmla="*/ 197 h 391"/>
                <a:gd name="T6" fmla="*/ 0 w 338"/>
                <a:gd name="T7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8" h="391">
                  <a:moveTo>
                    <a:pt x="0" y="391"/>
                  </a:moveTo>
                  <a:lnTo>
                    <a:pt x="0" y="0"/>
                  </a:lnTo>
                  <a:lnTo>
                    <a:pt x="338" y="197"/>
                  </a:lnTo>
                  <a:lnTo>
                    <a:pt x="0" y="391"/>
                  </a:lnTo>
                  <a:close/>
                </a:path>
              </a:pathLst>
            </a:custGeom>
            <a:grpFill/>
            <a:ln w="15875" cap="flat">
              <a:solidFill>
                <a:schemeClr val="bg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49" name="Obraz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31" y="4190986"/>
            <a:ext cx="1793551" cy="160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zaokrąglony 11"/>
          <p:cNvSpPr/>
          <p:nvPr/>
        </p:nvSpPr>
        <p:spPr>
          <a:xfrm>
            <a:off x="719403" y="260648"/>
            <a:ext cx="10657184" cy="27363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endParaRPr lang="pl-PL" b="1" dirty="0" smtClean="0">
              <a:solidFill>
                <a:prstClr val="white"/>
              </a:solidFill>
            </a:endParaRPr>
          </a:p>
          <a:p>
            <a:r>
              <a:rPr lang="pl-PL" sz="2800" b="1" dirty="0" smtClean="0">
                <a:solidFill>
                  <a:prstClr val="white"/>
                </a:solidFill>
              </a:rPr>
              <a:t>Warsztat </a:t>
            </a:r>
            <a:r>
              <a:rPr lang="pl-PL" sz="2800" b="1" dirty="0" smtClean="0">
                <a:solidFill>
                  <a:prstClr val="white"/>
                </a:solidFill>
              </a:rPr>
              <a:t>III </a:t>
            </a:r>
            <a:endParaRPr lang="pl-PL" sz="2800" b="1" dirty="0">
              <a:solidFill>
                <a:prstClr val="white"/>
              </a:solidFill>
            </a:endParaRPr>
          </a:p>
          <a:p>
            <a:r>
              <a:rPr lang="pl-PL" sz="2800" b="1" dirty="0" smtClean="0">
                <a:solidFill>
                  <a:prstClr val="white"/>
                </a:solidFill>
              </a:rPr>
              <a:t>Pomysły na współpracę i partnerstwo   </a:t>
            </a:r>
            <a:endParaRPr lang="pl-PL" sz="2800" b="1" dirty="0">
              <a:solidFill>
                <a:prstClr val="white"/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1240699" y="2438400"/>
            <a:ext cx="9520065" cy="3869636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 smtClean="0">
                <a:solidFill>
                  <a:prstClr val="black"/>
                </a:solidFill>
              </a:rPr>
              <a:t>SCENARIUSZ SPOTKANIA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b="1" dirty="0" smtClean="0">
                <a:solidFill>
                  <a:prstClr val="black"/>
                </a:solidFill>
              </a:rPr>
              <a:t>Podsumowanie spotkania </a:t>
            </a:r>
            <a:r>
              <a:rPr lang="pl-PL" sz="2000" b="1" dirty="0" smtClean="0">
                <a:solidFill>
                  <a:prstClr val="black"/>
                </a:solidFill>
              </a:rPr>
              <a:t>II – Usprawnienie komunikacji i promocji </a:t>
            </a:r>
            <a:r>
              <a:rPr lang="pl-PL" sz="2000" b="1" dirty="0" smtClean="0"/>
              <a:t>a</a:t>
            </a:r>
            <a:endParaRPr lang="pl-PL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2000" b="1" dirty="0" smtClean="0">
                <a:solidFill>
                  <a:prstClr val="black"/>
                </a:solidFill>
              </a:rPr>
              <a:t>Propozycje nowych form </a:t>
            </a:r>
            <a:r>
              <a:rPr lang="pl-PL" sz="2000" b="1" dirty="0" smtClean="0">
                <a:solidFill>
                  <a:prstClr val="black"/>
                </a:solidFill>
              </a:rPr>
              <a:t>i </a:t>
            </a:r>
            <a:r>
              <a:rPr lang="pl-PL" sz="2000" b="1" smtClean="0">
                <a:solidFill>
                  <a:prstClr val="black"/>
                </a:solidFill>
              </a:rPr>
              <a:t>narzędzi </a:t>
            </a:r>
            <a:r>
              <a:rPr lang="pl-PL" sz="2000" b="1" smtClean="0">
                <a:solidFill>
                  <a:prstClr val="black"/>
                </a:solidFill>
              </a:rPr>
              <a:t>współpracy</a:t>
            </a:r>
            <a:r>
              <a:rPr lang="pl-PL" sz="2000" b="1" dirty="0" smtClean="0">
                <a:solidFill>
                  <a:prstClr val="black"/>
                </a:solidFill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prstClr val="black"/>
                </a:solidFill>
              </a:rPr>
              <a:t>Rada Aktywności NGO przy Burmistrzu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prstClr val="black"/>
                </a:solidFill>
              </a:rPr>
              <a:t>Inkubator NGO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b="1" dirty="0" smtClean="0">
                <a:solidFill>
                  <a:prstClr val="black"/>
                </a:solidFill>
              </a:rPr>
              <a:t>Pomysły na partnerstwo i współpracę </a:t>
            </a:r>
            <a:endParaRPr lang="pl-PL" sz="2000" b="1" dirty="0" smtClean="0">
              <a:solidFill>
                <a:prstClr val="black"/>
              </a:solidFill>
            </a:endParaRPr>
          </a:p>
          <a:p>
            <a:endParaRPr lang="pl-PL" sz="2000" b="1" dirty="0" smtClean="0">
              <a:solidFill>
                <a:prstClr val="black"/>
              </a:solidFill>
            </a:endParaRPr>
          </a:p>
          <a:p>
            <a:pPr lvl="1"/>
            <a:endParaRPr lang="pl-PL" sz="2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2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49"/>
          <p:cNvSpPr>
            <a:spLocks noEditPoints="1"/>
          </p:cNvSpPr>
          <p:nvPr/>
        </p:nvSpPr>
        <p:spPr bwMode="auto">
          <a:xfrm>
            <a:off x="1317921" y="1943942"/>
            <a:ext cx="856991" cy="715617"/>
          </a:xfrm>
          <a:custGeom>
            <a:avLst/>
            <a:gdLst>
              <a:gd name="T0" fmla="*/ 51 w 56"/>
              <a:gd name="T1" fmla="*/ 20 h 48"/>
              <a:gd name="T2" fmla="*/ 54 w 56"/>
              <a:gd name="T3" fmla="*/ 16 h 48"/>
              <a:gd name="T4" fmla="*/ 54 w 56"/>
              <a:gd name="T5" fmla="*/ 12 h 48"/>
              <a:gd name="T6" fmla="*/ 45 w 56"/>
              <a:gd name="T7" fmla="*/ 4 h 48"/>
              <a:gd name="T8" fmla="*/ 16 w 56"/>
              <a:gd name="T9" fmla="*/ 0 h 48"/>
              <a:gd name="T10" fmla="*/ 8 w 56"/>
              <a:gd name="T11" fmla="*/ 12 h 48"/>
              <a:gd name="T12" fmla="*/ 0 w 56"/>
              <a:gd name="T13" fmla="*/ 14 h 48"/>
              <a:gd name="T14" fmla="*/ 7 w 56"/>
              <a:gd name="T15" fmla="*/ 16 h 48"/>
              <a:gd name="T16" fmla="*/ 2 w 56"/>
              <a:gd name="T17" fmla="*/ 20 h 48"/>
              <a:gd name="T18" fmla="*/ 0 w 56"/>
              <a:gd name="T19" fmla="*/ 34 h 48"/>
              <a:gd name="T20" fmla="*/ 4 w 56"/>
              <a:gd name="T21" fmla="*/ 36 h 48"/>
              <a:gd name="T22" fmla="*/ 8 w 56"/>
              <a:gd name="T23" fmla="*/ 48 h 48"/>
              <a:gd name="T24" fmla="*/ 16 w 56"/>
              <a:gd name="T25" fmla="*/ 44 h 48"/>
              <a:gd name="T26" fmla="*/ 40 w 56"/>
              <a:gd name="T27" fmla="*/ 36 h 48"/>
              <a:gd name="T28" fmla="*/ 44 w 56"/>
              <a:gd name="T29" fmla="*/ 48 h 48"/>
              <a:gd name="T30" fmla="*/ 52 w 56"/>
              <a:gd name="T31" fmla="*/ 44 h 48"/>
              <a:gd name="T32" fmla="*/ 54 w 56"/>
              <a:gd name="T33" fmla="*/ 36 h 48"/>
              <a:gd name="T34" fmla="*/ 56 w 56"/>
              <a:gd name="T35" fmla="*/ 22 h 48"/>
              <a:gd name="T36" fmla="*/ 15 w 56"/>
              <a:gd name="T37" fmla="*/ 5 h 48"/>
              <a:gd name="T38" fmla="*/ 24 w 56"/>
              <a:gd name="T39" fmla="*/ 4 h 48"/>
              <a:gd name="T40" fmla="*/ 26 w 56"/>
              <a:gd name="T41" fmla="*/ 8 h 48"/>
              <a:gd name="T42" fmla="*/ 32 w 56"/>
              <a:gd name="T43" fmla="*/ 6 h 48"/>
              <a:gd name="T44" fmla="*/ 40 w 56"/>
              <a:gd name="T45" fmla="*/ 4 h 48"/>
              <a:gd name="T46" fmla="*/ 46 w 56"/>
              <a:gd name="T47" fmla="*/ 20 h 48"/>
              <a:gd name="T48" fmla="*/ 15 w 56"/>
              <a:gd name="T49" fmla="*/ 5 h 48"/>
              <a:gd name="T50" fmla="*/ 8 w 56"/>
              <a:gd name="T51" fmla="*/ 28 h 48"/>
              <a:gd name="T52" fmla="*/ 16 w 56"/>
              <a:gd name="T53" fmla="*/ 28 h 48"/>
              <a:gd name="T54" fmla="*/ 36 w 56"/>
              <a:gd name="T55" fmla="*/ 32 h 48"/>
              <a:gd name="T56" fmla="*/ 20 w 56"/>
              <a:gd name="T57" fmla="*/ 28 h 48"/>
              <a:gd name="T58" fmla="*/ 36 w 56"/>
              <a:gd name="T59" fmla="*/ 32 h 48"/>
              <a:gd name="T60" fmla="*/ 40 w 56"/>
              <a:gd name="T61" fmla="*/ 28 h 48"/>
              <a:gd name="T62" fmla="*/ 48 w 56"/>
              <a:gd name="T63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6" h="48">
                <a:moveTo>
                  <a:pt x="54" y="20"/>
                </a:moveTo>
                <a:cubicBezTo>
                  <a:pt x="51" y="20"/>
                  <a:pt x="51" y="20"/>
                  <a:pt x="51" y="20"/>
                </a:cubicBezTo>
                <a:cubicBezTo>
                  <a:pt x="49" y="16"/>
                  <a:pt x="49" y="16"/>
                  <a:pt x="49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6"/>
                  <a:pt x="56" y="15"/>
                  <a:pt x="56" y="14"/>
                </a:cubicBezTo>
                <a:cubicBezTo>
                  <a:pt x="56" y="13"/>
                  <a:pt x="55" y="12"/>
                  <a:pt x="54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2"/>
                  <a:pt x="42" y="0"/>
                  <a:pt x="4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1" y="2"/>
                  <a:pt x="11" y="4"/>
                </a:cubicBezTo>
                <a:cubicBezTo>
                  <a:pt x="8" y="12"/>
                  <a:pt x="8" y="12"/>
                  <a:pt x="8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2"/>
                  <a:pt x="0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5" y="20"/>
                  <a:pt x="5" y="20"/>
                  <a:pt x="5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6"/>
                  <a:pt x="6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8"/>
                  <a:pt x="16" y="46"/>
                  <a:pt x="16" y="44"/>
                </a:cubicBezTo>
                <a:cubicBezTo>
                  <a:pt x="16" y="36"/>
                  <a:pt x="16" y="36"/>
                  <a:pt x="16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6"/>
                  <a:pt x="42" y="48"/>
                  <a:pt x="44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0" y="48"/>
                  <a:pt x="52" y="46"/>
                  <a:pt x="52" y="44"/>
                </a:cubicBezTo>
                <a:cubicBezTo>
                  <a:pt x="52" y="36"/>
                  <a:pt x="52" y="36"/>
                  <a:pt x="52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6"/>
                  <a:pt x="56" y="35"/>
                  <a:pt x="56" y="34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4" y="20"/>
                </a:cubicBezTo>
                <a:close/>
                <a:moveTo>
                  <a:pt x="15" y="5"/>
                </a:moveTo>
                <a:cubicBezTo>
                  <a:pt x="15" y="5"/>
                  <a:pt x="16" y="4"/>
                  <a:pt x="16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7"/>
                  <a:pt x="25" y="8"/>
                  <a:pt x="26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1" y="8"/>
                  <a:pt x="32" y="7"/>
                  <a:pt x="32" y="6"/>
                </a:cubicBezTo>
                <a:cubicBezTo>
                  <a:pt x="32" y="4"/>
                  <a:pt x="32" y="4"/>
                  <a:pt x="32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1" y="5"/>
                  <a:pt x="41" y="5"/>
                </a:cubicBezTo>
                <a:cubicBezTo>
                  <a:pt x="46" y="20"/>
                  <a:pt x="46" y="20"/>
                  <a:pt x="46" y="20"/>
                </a:cubicBezTo>
                <a:cubicBezTo>
                  <a:pt x="10" y="20"/>
                  <a:pt x="10" y="20"/>
                  <a:pt x="10" y="20"/>
                </a:cubicBezTo>
                <a:lnTo>
                  <a:pt x="15" y="5"/>
                </a:lnTo>
                <a:close/>
                <a:moveTo>
                  <a:pt x="12" y="32"/>
                </a:moveTo>
                <a:cubicBezTo>
                  <a:pt x="10" y="32"/>
                  <a:pt x="8" y="30"/>
                  <a:pt x="8" y="28"/>
                </a:cubicBezTo>
                <a:cubicBezTo>
                  <a:pt x="8" y="26"/>
                  <a:pt x="10" y="24"/>
                  <a:pt x="12" y="24"/>
                </a:cubicBezTo>
                <a:cubicBezTo>
                  <a:pt x="14" y="24"/>
                  <a:pt x="16" y="26"/>
                  <a:pt x="16" y="28"/>
                </a:cubicBezTo>
                <a:cubicBezTo>
                  <a:pt x="16" y="30"/>
                  <a:pt x="14" y="32"/>
                  <a:pt x="12" y="32"/>
                </a:cubicBezTo>
                <a:close/>
                <a:moveTo>
                  <a:pt x="36" y="32"/>
                </a:move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0" y="28"/>
                  <a:pt x="20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32"/>
                </a:lnTo>
                <a:close/>
                <a:moveTo>
                  <a:pt x="44" y="32"/>
                </a:moveTo>
                <a:cubicBezTo>
                  <a:pt x="42" y="32"/>
                  <a:pt x="40" y="30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30"/>
                  <a:pt x="46" y="32"/>
                  <a:pt x="44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323956" y="39786"/>
            <a:ext cx="2485505" cy="890588"/>
          </a:xfrm>
          <a:custGeom>
            <a:avLst/>
            <a:gdLst>
              <a:gd name="T0" fmla="*/ 985 w 1304"/>
              <a:gd name="T1" fmla="*/ 0 h 561"/>
              <a:gd name="T2" fmla="*/ 0 w 1304"/>
              <a:gd name="T3" fmla="*/ 0 h 561"/>
              <a:gd name="T4" fmla="*/ 266 w 1304"/>
              <a:gd name="T5" fmla="*/ 282 h 561"/>
              <a:gd name="T6" fmla="*/ 0 w 1304"/>
              <a:gd name="T7" fmla="*/ 561 h 561"/>
              <a:gd name="T8" fmla="*/ 985 w 1304"/>
              <a:gd name="T9" fmla="*/ 561 h 561"/>
              <a:gd name="T10" fmla="*/ 1304 w 1304"/>
              <a:gd name="T11" fmla="*/ 282 h 561"/>
              <a:gd name="T12" fmla="*/ 985 w 1304"/>
              <a:gd name="T13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4" h="561">
                <a:moveTo>
                  <a:pt x="985" y="0"/>
                </a:moveTo>
                <a:lnTo>
                  <a:pt x="0" y="0"/>
                </a:lnTo>
                <a:lnTo>
                  <a:pt x="266" y="282"/>
                </a:lnTo>
                <a:lnTo>
                  <a:pt x="0" y="561"/>
                </a:lnTo>
                <a:lnTo>
                  <a:pt x="985" y="561"/>
                </a:lnTo>
                <a:lnTo>
                  <a:pt x="1304" y="282"/>
                </a:lnTo>
                <a:lnTo>
                  <a:pt x="9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pl-PL" dirty="0" smtClean="0">
              <a:solidFill>
                <a:prstClr val="black"/>
              </a:solidFill>
            </a:endParaRPr>
          </a:p>
          <a:p>
            <a:pPr algn="ctr"/>
            <a:r>
              <a:rPr lang="pl-PL" dirty="0" smtClean="0">
                <a:solidFill>
                  <a:prstClr val="black"/>
                </a:solidFill>
              </a:rPr>
              <a:t>     Współpraca z NGO</a:t>
            </a:r>
          </a:p>
        </p:txBody>
      </p:sp>
      <p:sp>
        <p:nvSpPr>
          <p:cNvPr id="2" name="Prostokąt 1"/>
          <p:cNvSpPr/>
          <p:nvPr/>
        </p:nvSpPr>
        <p:spPr>
          <a:xfrm>
            <a:off x="468738" y="1131628"/>
            <a:ext cx="114184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8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800" dirty="0">
              <a:solidFill>
                <a:prstClr val="black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816626" y="223470"/>
            <a:ext cx="6612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kern="0" dirty="0" smtClean="0">
                <a:solidFill>
                  <a:srgbClr val="1D6FA9"/>
                </a:solidFill>
              </a:rPr>
              <a:t>Wnioski z II warsztatu</a:t>
            </a:r>
            <a:endParaRPr lang="pl-PL" sz="2800" b="1" kern="0" dirty="0" smtClean="0">
              <a:solidFill>
                <a:srgbClr val="1D6FA9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470991" y="1166843"/>
            <a:ext cx="895847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kern="0" dirty="0">
                <a:solidFill>
                  <a:srgbClr val="1D6FA9"/>
                </a:solidFill>
              </a:rPr>
              <a:t>Usprawnienie komunikacji i informacji</a:t>
            </a:r>
          </a:p>
          <a:p>
            <a:pPr marL="342900" lvl="0" indent="-342900">
              <a:buFont typeface="+mj-lt"/>
              <a:buAutoNum type="arabicPeriod"/>
            </a:pPr>
            <a:endParaRPr lang="pl-PL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2000" b="1" dirty="0" smtClean="0"/>
              <a:t>Wyodrębnienie osobnej zakładki na stronie www Miasta dla NGO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b="1" dirty="0" smtClean="0"/>
              <a:t>internetowa   baza   </a:t>
            </a:r>
            <a:r>
              <a:rPr lang="pl-PL" b="1" dirty="0"/>
              <a:t>danych</a:t>
            </a:r>
            <a:r>
              <a:rPr lang="pl-PL" dirty="0"/>
              <a:t>  o  organizacjach  pozarządowych działających na terenie gminy </a:t>
            </a:r>
            <a:r>
              <a:rPr lang="pl-PL" dirty="0" smtClean="0"/>
              <a:t>–</a:t>
            </a:r>
            <a:r>
              <a:rPr lang="pl-PL" b="1" dirty="0" smtClean="0"/>
              <a:t>narzędzie</a:t>
            </a:r>
            <a:r>
              <a:rPr lang="pl-PL" b="1" dirty="0"/>
              <a:t>:</a:t>
            </a:r>
            <a:r>
              <a:rPr lang="pl-PL" dirty="0"/>
              <a:t> </a:t>
            </a:r>
            <a:r>
              <a:rPr lang="pl-PL" b="1" dirty="0" smtClean="0"/>
              <a:t>ANKIETY </a:t>
            </a:r>
            <a:r>
              <a:rPr lang="pl-PL" b="1" dirty="0"/>
              <a:t>Zgłoszenie / </a:t>
            </a:r>
            <a:r>
              <a:rPr lang="pl-PL" b="1" dirty="0" smtClean="0"/>
              <a:t>aktualizacja NGO </a:t>
            </a:r>
            <a:endParaRPr lang="pl-PL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b="1" dirty="0" smtClean="0"/>
              <a:t>informacja </a:t>
            </a:r>
            <a:r>
              <a:rPr lang="pl-PL" b="1" dirty="0"/>
              <a:t>o projektach realizowanych i/lub zrealizowanych </a:t>
            </a:r>
            <a:r>
              <a:rPr lang="pl-PL" dirty="0"/>
              <a:t>przez lokalne organizacje </a:t>
            </a:r>
            <a:r>
              <a:rPr lang="pl-PL" dirty="0" smtClean="0"/>
              <a:t>pozarządowe  </a:t>
            </a:r>
            <a:r>
              <a:rPr lang="pl-PL" dirty="0"/>
              <a:t>- </a:t>
            </a:r>
            <a:r>
              <a:rPr lang="pl-PL" b="1" dirty="0" smtClean="0"/>
              <a:t>na </a:t>
            </a:r>
            <a:r>
              <a:rPr lang="pl-PL" b="1" dirty="0"/>
              <a:t>stronie internetowej oraz w Echu Puszczykowa </a:t>
            </a:r>
            <a:r>
              <a:rPr lang="pl-PL" b="1" dirty="0" smtClean="0"/>
              <a:t> </a:t>
            </a:r>
            <a:r>
              <a:rPr lang="pl-PL" dirty="0" smtClean="0"/>
              <a:t>- </a:t>
            </a:r>
            <a:r>
              <a:rPr lang="pl-PL" b="1" dirty="0" smtClean="0"/>
              <a:t>narzędzie: </a:t>
            </a:r>
            <a:r>
              <a:rPr lang="pl-PL" b="1" dirty="0"/>
              <a:t>Ankieta </a:t>
            </a:r>
            <a:r>
              <a:rPr lang="pl-PL" b="1" dirty="0" smtClean="0"/>
              <a:t>zgłoszeniowa</a:t>
            </a:r>
          </a:p>
          <a:p>
            <a:pPr lvl="0"/>
            <a:endParaRPr lang="pl-PL" b="1" dirty="0" smtClean="0"/>
          </a:p>
          <a:p>
            <a:r>
              <a:rPr lang="pl-PL" b="1" dirty="0" smtClean="0"/>
              <a:t>2.   </a:t>
            </a:r>
            <a:r>
              <a:rPr lang="pl-PL" sz="2000" b="1" dirty="0" smtClean="0"/>
              <a:t>Organizacja </a:t>
            </a:r>
            <a:r>
              <a:rPr lang="pl-PL" sz="2000" b="1" dirty="0"/>
              <a:t>cyklicznych spotkań </a:t>
            </a:r>
            <a:r>
              <a:rPr lang="pl-PL" dirty="0"/>
              <a:t>przedstawicieli organizacji pozarządowych </a:t>
            </a:r>
          </a:p>
          <a:p>
            <a:pPr lvl="0"/>
            <a:endParaRPr lang="pl-PL" b="1" dirty="0" smtClean="0"/>
          </a:p>
          <a:p>
            <a:pPr lvl="0"/>
            <a:r>
              <a:rPr lang="pl-PL" b="1" dirty="0" smtClean="0"/>
              <a:t>3. </a:t>
            </a:r>
            <a:r>
              <a:rPr lang="pl-PL" b="1" dirty="0" smtClean="0"/>
              <a:t>  </a:t>
            </a:r>
            <a:r>
              <a:rPr lang="pl-PL" sz="2000" b="1" dirty="0" smtClean="0"/>
              <a:t>Promocja  </a:t>
            </a:r>
            <a:r>
              <a:rPr lang="pl-PL" sz="2000" b="1" dirty="0"/>
              <a:t>działań  podejmowanych  przez  lokalne  organizacje  pozarządowe </a:t>
            </a:r>
            <a:endParaRPr lang="pl-PL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1" dirty="0" err="1" smtClean="0"/>
              <a:t>Infokioski</a:t>
            </a:r>
            <a:r>
              <a:rPr lang="pl-PL" b="1" dirty="0" smtClean="0"/>
              <a:t> prezentujące dorobek III sektora </a:t>
            </a:r>
            <a:r>
              <a:rPr lang="pl-PL" dirty="0" smtClean="0"/>
              <a:t>na imprezach organizowanych przez miasto i imprezach, w których bierze udział Miasto.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b="1" dirty="0" smtClean="0"/>
              <a:t>Stoiska do prezentacji organizacji pozarządowych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b="1" dirty="0" smtClean="0"/>
              <a:t>Udostępnianie Echa Puszczykowa – jako forum do informacji o działalności NGO – narzędzie ankieta zgłoszeniowa (</a:t>
            </a:r>
            <a:r>
              <a:rPr lang="pl-PL" b="1" dirty="0" err="1" smtClean="0"/>
              <a:t>j.w</a:t>
            </a:r>
            <a:r>
              <a:rPr lang="pl-PL" b="1" dirty="0" smtClean="0"/>
              <a:t>.)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882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zaokrąglony 11"/>
          <p:cNvSpPr/>
          <p:nvPr/>
        </p:nvSpPr>
        <p:spPr>
          <a:xfrm>
            <a:off x="825421" y="1996683"/>
            <a:ext cx="10657184" cy="27363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pl-PL" sz="4000" b="1" dirty="0">
                <a:solidFill>
                  <a:schemeClr val="bg1"/>
                </a:solidFill>
              </a:rPr>
              <a:t>Propozycje nowych form i narzędzi </a:t>
            </a:r>
            <a:r>
              <a:rPr lang="pl-PL" sz="4000" b="1" dirty="0" smtClean="0">
                <a:solidFill>
                  <a:schemeClr val="bg1"/>
                </a:solidFill>
              </a:rPr>
              <a:t>współpracy</a:t>
            </a:r>
            <a:r>
              <a:rPr lang="pl-PL" sz="4000" b="1" dirty="0">
                <a:solidFill>
                  <a:schemeClr val="bg1"/>
                </a:solidFill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4000" b="1" dirty="0" smtClean="0">
                <a:solidFill>
                  <a:schemeClr val="bg1"/>
                </a:solidFill>
              </a:rPr>
              <a:t>Rada Aktywności </a:t>
            </a:r>
            <a:r>
              <a:rPr lang="pl-PL" sz="4000" b="1" dirty="0">
                <a:solidFill>
                  <a:schemeClr val="bg1"/>
                </a:solidFill>
              </a:rPr>
              <a:t>NGO przy Burmistrzu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4000" b="1" dirty="0">
                <a:solidFill>
                  <a:schemeClr val="bg1"/>
                </a:solidFill>
              </a:rPr>
              <a:t>Inkubator NGO</a:t>
            </a:r>
          </a:p>
        </p:txBody>
      </p:sp>
    </p:spTree>
    <p:extLst>
      <p:ext uri="{BB962C8B-B14F-4D97-AF65-F5344CB8AC3E}">
        <p14:creationId xmlns:p14="http://schemas.microsoft.com/office/powerpoint/2010/main" val="375894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49"/>
          <p:cNvSpPr>
            <a:spLocks noEditPoints="1"/>
          </p:cNvSpPr>
          <p:nvPr/>
        </p:nvSpPr>
        <p:spPr bwMode="auto">
          <a:xfrm>
            <a:off x="1317921" y="1943942"/>
            <a:ext cx="856991" cy="715617"/>
          </a:xfrm>
          <a:custGeom>
            <a:avLst/>
            <a:gdLst>
              <a:gd name="T0" fmla="*/ 51 w 56"/>
              <a:gd name="T1" fmla="*/ 20 h 48"/>
              <a:gd name="T2" fmla="*/ 54 w 56"/>
              <a:gd name="T3" fmla="*/ 16 h 48"/>
              <a:gd name="T4" fmla="*/ 54 w 56"/>
              <a:gd name="T5" fmla="*/ 12 h 48"/>
              <a:gd name="T6" fmla="*/ 45 w 56"/>
              <a:gd name="T7" fmla="*/ 4 h 48"/>
              <a:gd name="T8" fmla="*/ 16 w 56"/>
              <a:gd name="T9" fmla="*/ 0 h 48"/>
              <a:gd name="T10" fmla="*/ 8 w 56"/>
              <a:gd name="T11" fmla="*/ 12 h 48"/>
              <a:gd name="T12" fmla="*/ 0 w 56"/>
              <a:gd name="T13" fmla="*/ 14 h 48"/>
              <a:gd name="T14" fmla="*/ 7 w 56"/>
              <a:gd name="T15" fmla="*/ 16 h 48"/>
              <a:gd name="T16" fmla="*/ 2 w 56"/>
              <a:gd name="T17" fmla="*/ 20 h 48"/>
              <a:gd name="T18" fmla="*/ 0 w 56"/>
              <a:gd name="T19" fmla="*/ 34 h 48"/>
              <a:gd name="T20" fmla="*/ 4 w 56"/>
              <a:gd name="T21" fmla="*/ 36 h 48"/>
              <a:gd name="T22" fmla="*/ 8 w 56"/>
              <a:gd name="T23" fmla="*/ 48 h 48"/>
              <a:gd name="T24" fmla="*/ 16 w 56"/>
              <a:gd name="T25" fmla="*/ 44 h 48"/>
              <a:gd name="T26" fmla="*/ 40 w 56"/>
              <a:gd name="T27" fmla="*/ 36 h 48"/>
              <a:gd name="T28" fmla="*/ 44 w 56"/>
              <a:gd name="T29" fmla="*/ 48 h 48"/>
              <a:gd name="T30" fmla="*/ 52 w 56"/>
              <a:gd name="T31" fmla="*/ 44 h 48"/>
              <a:gd name="T32" fmla="*/ 54 w 56"/>
              <a:gd name="T33" fmla="*/ 36 h 48"/>
              <a:gd name="T34" fmla="*/ 56 w 56"/>
              <a:gd name="T35" fmla="*/ 22 h 48"/>
              <a:gd name="T36" fmla="*/ 15 w 56"/>
              <a:gd name="T37" fmla="*/ 5 h 48"/>
              <a:gd name="T38" fmla="*/ 24 w 56"/>
              <a:gd name="T39" fmla="*/ 4 h 48"/>
              <a:gd name="T40" fmla="*/ 26 w 56"/>
              <a:gd name="T41" fmla="*/ 8 h 48"/>
              <a:gd name="T42" fmla="*/ 32 w 56"/>
              <a:gd name="T43" fmla="*/ 6 h 48"/>
              <a:gd name="T44" fmla="*/ 40 w 56"/>
              <a:gd name="T45" fmla="*/ 4 h 48"/>
              <a:gd name="T46" fmla="*/ 46 w 56"/>
              <a:gd name="T47" fmla="*/ 20 h 48"/>
              <a:gd name="T48" fmla="*/ 15 w 56"/>
              <a:gd name="T49" fmla="*/ 5 h 48"/>
              <a:gd name="T50" fmla="*/ 8 w 56"/>
              <a:gd name="T51" fmla="*/ 28 h 48"/>
              <a:gd name="T52" fmla="*/ 16 w 56"/>
              <a:gd name="T53" fmla="*/ 28 h 48"/>
              <a:gd name="T54" fmla="*/ 36 w 56"/>
              <a:gd name="T55" fmla="*/ 32 h 48"/>
              <a:gd name="T56" fmla="*/ 20 w 56"/>
              <a:gd name="T57" fmla="*/ 28 h 48"/>
              <a:gd name="T58" fmla="*/ 36 w 56"/>
              <a:gd name="T59" fmla="*/ 32 h 48"/>
              <a:gd name="T60" fmla="*/ 40 w 56"/>
              <a:gd name="T61" fmla="*/ 28 h 48"/>
              <a:gd name="T62" fmla="*/ 48 w 56"/>
              <a:gd name="T63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6" h="48">
                <a:moveTo>
                  <a:pt x="54" y="20"/>
                </a:moveTo>
                <a:cubicBezTo>
                  <a:pt x="51" y="20"/>
                  <a:pt x="51" y="20"/>
                  <a:pt x="51" y="20"/>
                </a:cubicBezTo>
                <a:cubicBezTo>
                  <a:pt x="49" y="16"/>
                  <a:pt x="49" y="16"/>
                  <a:pt x="49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6"/>
                  <a:pt x="56" y="15"/>
                  <a:pt x="56" y="14"/>
                </a:cubicBezTo>
                <a:cubicBezTo>
                  <a:pt x="56" y="13"/>
                  <a:pt x="55" y="12"/>
                  <a:pt x="54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2"/>
                  <a:pt x="42" y="0"/>
                  <a:pt x="4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1" y="2"/>
                  <a:pt x="11" y="4"/>
                </a:cubicBezTo>
                <a:cubicBezTo>
                  <a:pt x="8" y="12"/>
                  <a:pt x="8" y="12"/>
                  <a:pt x="8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2"/>
                  <a:pt x="0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5" y="20"/>
                  <a:pt x="5" y="20"/>
                  <a:pt x="5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6"/>
                  <a:pt x="6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8"/>
                  <a:pt x="16" y="46"/>
                  <a:pt x="16" y="44"/>
                </a:cubicBezTo>
                <a:cubicBezTo>
                  <a:pt x="16" y="36"/>
                  <a:pt x="16" y="36"/>
                  <a:pt x="16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6"/>
                  <a:pt x="42" y="48"/>
                  <a:pt x="44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0" y="48"/>
                  <a:pt x="52" y="46"/>
                  <a:pt x="52" y="44"/>
                </a:cubicBezTo>
                <a:cubicBezTo>
                  <a:pt x="52" y="36"/>
                  <a:pt x="52" y="36"/>
                  <a:pt x="52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6"/>
                  <a:pt x="56" y="35"/>
                  <a:pt x="56" y="34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4" y="20"/>
                </a:cubicBezTo>
                <a:close/>
                <a:moveTo>
                  <a:pt x="15" y="5"/>
                </a:moveTo>
                <a:cubicBezTo>
                  <a:pt x="15" y="5"/>
                  <a:pt x="16" y="4"/>
                  <a:pt x="16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7"/>
                  <a:pt x="25" y="8"/>
                  <a:pt x="26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1" y="8"/>
                  <a:pt x="32" y="7"/>
                  <a:pt x="32" y="6"/>
                </a:cubicBezTo>
                <a:cubicBezTo>
                  <a:pt x="32" y="4"/>
                  <a:pt x="32" y="4"/>
                  <a:pt x="32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1" y="5"/>
                  <a:pt x="41" y="5"/>
                </a:cubicBezTo>
                <a:cubicBezTo>
                  <a:pt x="46" y="20"/>
                  <a:pt x="46" y="20"/>
                  <a:pt x="46" y="20"/>
                </a:cubicBezTo>
                <a:cubicBezTo>
                  <a:pt x="10" y="20"/>
                  <a:pt x="10" y="20"/>
                  <a:pt x="10" y="20"/>
                </a:cubicBezTo>
                <a:lnTo>
                  <a:pt x="15" y="5"/>
                </a:lnTo>
                <a:close/>
                <a:moveTo>
                  <a:pt x="12" y="32"/>
                </a:moveTo>
                <a:cubicBezTo>
                  <a:pt x="10" y="32"/>
                  <a:pt x="8" y="30"/>
                  <a:pt x="8" y="28"/>
                </a:cubicBezTo>
                <a:cubicBezTo>
                  <a:pt x="8" y="26"/>
                  <a:pt x="10" y="24"/>
                  <a:pt x="12" y="24"/>
                </a:cubicBezTo>
                <a:cubicBezTo>
                  <a:pt x="14" y="24"/>
                  <a:pt x="16" y="26"/>
                  <a:pt x="16" y="28"/>
                </a:cubicBezTo>
                <a:cubicBezTo>
                  <a:pt x="16" y="30"/>
                  <a:pt x="14" y="32"/>
                  <a:pt x="12" y="32"/>
                </a:cubicBezTo>
                <a:close/>
                <a:moveTo>
                  <a:pt x="36" y="32"/>
                </a:move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0" y="28"/>
                  <a:pt x="20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32"/>
                </a:lnTo>
                <a:close/>
                <a:moveTo>
                  <a:pt x="44" y="32"/>
                </a:moveTo>
                <a:cubicBezTo>
                  <a:pt x="42" y="32"/>
                  <a:pt x="40" y="30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30"/>
                  <a:pt x="46" y="32"/>
                  <a:pt x="44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323956" y="39786"/>
            <a:ext cx="2485505" cy="890588"/>
          </a:xfrm>
          <a:custGeom>
            <a:avLst/>
            <a:gdLst>
              <a:gd name="T0" fmla="*/ 985 w 1304"/>
              <a:gd name="T1" fmla="*/ 0 h 561"/>
              <a:gd name="T2" fmla="*/ 0 w 1304"/>
              <a:gd name="T3" fmla="*/ 0 h 561"/>
              <a:gd name="T4" fmla="*/ 266 w 1304"/>
              <a:gd name="T5" fmla="*/ 282 h 561"/>
              <a:gd name="T6" fmla="*/ 0 w 1304"/>
              <a:gd name="T7" fmla="*/ 561 h 561"/>
              <a:gd name="T8" fmla="*/ 985 w 1304"/>
              <a:gd name="T9" fmla="*/ 561 h 561"/>
              <a:gd name="T10" fmla="*/ 1304 w 1304"/>
              <a:gd name="T11" fmla="*/ 282 h 561"/>
              <a:gd name="T12" fmla="*/ 985 w 1304"/>
              <a:gd name="T13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4" h="561">
                <a:moveTo>
                  <a:pt x="985" y="0"/>
                </a:moveTo>
                <a:lnTo>
                  <a:pt x="0" y="0"/>
                </a:lnTo>
                <a:lnTo>
                  <a:pt x="266" y="282"/>
                </a:lnTo>
                <a:lnTo>
                  <a:pt x="0" y="561"/>
                </a:lnTo>
                <a:lnTo>
                  <a:pt x="985" y="561"/>
                </a:lnTo>
                <a:lnTo>
                  <a:pt x="1304" y="282"/>
                </a:lnTo>
                <a:lnTo>
                  <a:pt x="9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pl-PL" dirty="0" smtClean="0">
              <a:solidFill>
                <a:prstClr val="black"/>
              </a:solidFill>
            </a:endParaRPr>
          </a:p>
          <a:p>
            <a:pPr algn="ctr"/>
            <a:r>
              <a:rPr lang="pl-PL" dirty="0" smtClean="0">
                <a:solidFill>
                  <a:prstClr val="black"/>
                </a:solidFill>
              </a:rPr>
              <a:t>     Współpraca z NGO</a:t>
            </a:r>
          </a:p>
        </p:txBody>
      </p:sp>
      <p:sp>
        <p:nvSpPr>
          <p:cNvPr id="2" name="Prostokąt 1"/>
          <p:cNvSpPr/>
          <p:nvPr/>
        </p:nvSpPr>
        <p:spPr>
          <a:xfrm>
            <a:off x="468738" y="1131628"/>
            <a:ext cx="114184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8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800" dirty="0">
              <a:solidFill>
                <a:prstClr val="black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317921" y="1329253"/>
            <a:ext cx="980065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dirty="0"/>
              <a:t>Rada AKTYWNOŚCI NGO przy Burmistrzu Miasta Puszczykowa, stanowi </a:t>
            </a:r>
            <a:r>
              <a:rPr lang="pl-PL" sz="2400" b="1" dirty="0"/>
              <a:t>forum współpracy i dialogu NGO z organami gminy i pełni funkcję opiniodawczo-doradczą Burmistrza. </a:t>
            </a:r>
            <a:endParaRPr lang="pl-PL" sz="2400" b="1" dirty="0" smtClean="0"/>
          </a:p>
          <a:p>
            <a:pPr lvl="0"/>
            <a:endParaRPr lang="pl-PL" sz="2400" b="1" dirty="0"/>
          </a:p>
          <a:p>
            <a:pPr lvl="0"/>
            <a:r>
              <a:rPr lang="pl-PL" sz="2400" dirty="0" smtClean="0"/>
              <a:t>Rolą </a:t>
            </a:r>
            <a:r>
              <a:rPr lang="pl-PL" sz="2400" dirty="0"/>
              <a:t>Rady jest </a:t>
            </a:r>
            <a:r>
              <a:rPr lang="pl-PL" sz="2400" b="1" dirty="0"/>
              <a:t>konsultowanie i opiniowanie dokumentów </a:t>
            </a:r>
            <a:r>
              <a:rPr lang="pl-PL" sz="2400" dirty="0"/>
              <a:t>dla potrzeb organu jednostki administracyjnej, przy której działa. </a:t>
            </a:r>
          </a:p>
          <a:p>
            <a:endParaRPr lang="pl-PL" sz="2400" b="1" dirty="0" smtClean="0"/>
          </a:p>
          <a:p>
            <a:r>
              <a:rPr lang="pl-PL" sz="2400" b="1" dirty="0" smtClean="0"/>
              <a:t>Do </a:t>
            </a:r>
            <a:r>
              <a:rPr lang="pl-PL" sz="2400" b="1" dirty="0"/>
              <a:t>zadań Rady Aktywności NGO należy w szczególności</a:t>
            </a:r>
            <a:r>
              <a:rPr lang="pl-PL" b="1" dirty="0"/>
              <a:t>:</a:t>
            </a:r>
            <a:endParaRPr lang="pl-P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opiniowanie projektów strategii Miasta,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opiniowanie projektów uchwał i aktów prawa miejscowego dotyczących sfer pożytku publicznego, w tym programów współpracy,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wyrażanie opinii w sprawach dotyczących funkcjonowania organizacji,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udzielanie pomocy i wyrażanie opinii w przypadku sporów pomiędzy organizacjami a administracją publiczną,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wyrażanie opinii w sprawie zlecania zadań publicznych, w tym zlecania ich organizacjom.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816626" y="223470"/>
            <a:ext cx="7368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800" b="1" dirty="0" smtClean="0"/>
              <a:t>RADA AKTYWNOŚCI NGO PRZY BURMISTRZU</a:t>
            </a:r>
          </a:p>
          <a:p>
            <a:pPr algn="ctr"/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13188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49"/>
          <p:cNvSpPr>
            <a:spLocks noEditPoints="1"/>
          </p:cNvSpPr>
          <p:nvPr/>
        </p:nvSpPr>
        <p:spPr bwMode="auto">
          <a:xfrm>
            <a:off x="1317921" y="1943942"/>
            <a:ext cx="856991" cy="715617"/>
          </a:xfrm>
          <a:custGeom>
            <a:avLst/>
            <a:gdLst>
              <a:gd name="T0" fmla="*/ 51 w 56"/>
              <a:gd name="T1" fmla="*/ 20 h 48"/>
              <a:gd name="T2" fmla="*/ 54 w 56"/>
              <a:gd name="T3" fmla="*/ 16 h 48"/>
              <a:gd name="T4" fmla="*/ 54 w 56"/>
              <a:gd name="T5" fmla="*/ 12 h 48"/>
              <a:gd name="T6" fmla="*/ 45 w 56"/>
              <a:gd name="T7" fmla="*/ 4 h 48"/>
              <a:gd name="T8" fmla="*/ 16 w 56"/>
              <a:gd name="T9" fmla="*/ 0 h 48"/>
              <a:gd name="T10" fmla="*/ 8 w 56"/>
              <a:gd name="T11" fmla="*/ 12 h 48"/>
              <a:gd name="T12" fmla="*/ 0 w 56"/>
              <a:gd name="T13" fmla="*/ 14 h 48"/>
              <a:gd name="T14" fmla="*/ 7 w 56"/>
              <a:gd name="T15" fmla="*/ 16 h 48"/>
              <a:gd name="T16" fmla="*/ 2 w 56"/>
              <a:gd name="T17" fmla="*/ 20 h 48"/>
              <a:gd name="T18" fmla="*/ 0 w 56"/>
              <a:gd name="T19" fmla="*/ 34 h 48"/>
              <a:gd name="T20" fmla="*/ 4 w 56"/>
              <a:gd name="T21" fmla="*/ 36 h 48"/>
              <a:gd name="T22" fmla="*/ 8 w 56"/>
              <a:gd name="T23" fmla="*/ 48 h 48"/>
              <a:gd name="T24" fmla="*/ 16 w 56"/>
              <a:gd name="T25" fmla="*/ 44 h 48"/>
              <a:gd name="T26" fmla="*/ 40 w 56"/>
              <a:gd name="T27" fmla="*/ 36 h 48"/>
              <a:gd name="T28" fmla="*/ 44 w 56"/>
              <a:gd name="T29" fmla="*/ 48 h 48"/>
              <a:gd name="T30" fmla="*/ 52 w 56"/>
              <a:gd name="T31" fmla="*/ 44 h 48"/>
              <a:gd name="T32" fmla="*/ 54 w 56"/>
              <a:gd name="T33" fmla="*/ 36 h 48"/>
              <a:gd name="T34" fmla="*/ 56 w 56"/>
              <a:gd name="T35" fmla="*/ 22 h 48"/>
              <a:gd name="T36" fmla="*/ 15 w 56"/>
              <a:gd name="T37" fmla="*/ 5 h 48"/>
              <a:gd name="T38" fmla="*/ 24 w 56"/>
              <a:gd name="T39" fmla="*/ 4 h 48"/>
              <a:gd name="T40" fmla="*/ 26 w 56"/>
              <a:gd name="T41" fmla="*/ 8 h 48"/>
              <a:gd name="T42" fmla="*/ 32 w 56"/>
              <a:gd name="T43" fmla="*/ 6 h 48"/>
              <a:gd name="T44" fmla="*/ 40 w 56"/>
              <a:gd name="T45" fmla="*/ 4 h 48"/>
              <a:gd name="T46" fmla="*/ 46 w 56"/>
              <a:gd name="T47" fmla="*/ 20 h 48"/>
              <a:gd name="T48" fmla="*/ 15 w 56"/>
              <a:gd name="T49" fmla="*/ 5 h 48"/>
              <a:gd name="T50" fmla="*/ 8 w 56"/>
              <a:gd name="T51" fmla="*/ 28 h 48"/>
              <a:gd name="T52" fmla="*/ 16 w 56"/>
              <a:gd name="T53" fmla="*/ 28 h 48"/>
              <a:gd name="T54" fmla="*/ 36 w 56"/>
              <a:gd name="T55" fmla="*/ 32 h 48"/>
              <a:gd name="T56" fmla="*/ 20 w 56"/>
              <a:gd name="T57" fmla="*/ 28 h 48"/>
              <a:gd name="T58" fmla="*/ 36 w 56"/>
              <a:gd name="T59" fmla="*/ 32 h 48"/>
              <a:gd name="T60" fmla="*/ 40 w 56"/>
              <a:gd name="T61" fmla="*/ 28 h 48"/>
              <a:gd name="T62" fmla="*/ 48 w 56"/>
              <a:gd name="T63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6" h="48">
                <a:moveTo>
                  <a:pt x="54" y="20"/>
                </a:moveTo>
                <a:cubicBezTo>
                  <a:pt x="51" y="20"/>
                  <a:pt x="51" y="20"/>
                  <a:pt x="51" y="20"/>
                </a:cubicBezTo>
                <a:cubicBezTo>
                  <a:pt x="49" y="16"/>
                  <a:pt x="49" y="16"/>
                  <a:pt x="49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6"/>
                  <a:pt x="56" y="15"/>
                  <a:pt x="56" y="14"/>
                </a:cubicBezTo>
                <a:cubicBezTo>
                  <a:pt x="56" y="13"/>
                  <a:pt x="55" y="12"/>
                  <a:pt x="54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2"/>
                  <a:pt x="42" y="0"/>
                  <a:pt x="4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1" y="2"/>
                  <a:pt x="11" y="4"/>
                </a:cubicBezTo>
                <a:cubicBezTo>
                  <a:pt x="8" y="12"/>
                  <a:pt x="8" y="12"/>
                  <a:pt x="8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2"/>
                  <a:pt x="0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5" y="20"/>
                  <a:pt x="5" y="20"/>
                  <a:pt x="5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6"/>
                  <a:pt x="6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8"/>
                  <a:pt x="16" y="46"/>
                  <a:pt x="16" y="44"/>
                </a:cubicBezTo>
                <a:cubicBezTo>
                  <a:pt x="16" y="36"/>
                  <a:pt x="16" y="36"/>
                  <a:pt x="16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6"/>
                  <a:pt x="42" y="48"/>
                  <a:pt x="44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0" y="48"/>
                  <a:pt x="52" y="46"/>
                  <a:pt x="52" y="44"/>
                </a:cubicBezTo>
                <a:cubicBezTo>
                  <a:pt x="52" y="36"/>
                  <a:pt x="52" y="36"/>
                  <a:pt x="52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6"/>
                  <a:pt x="56" y="35"/>
                  <a:pt x="56" y="34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4" y="20"/>
                </a:cubicBezTo>
                <a:close/>
                <a:moveTo>
                  <a:pt x="15" y="5"/>
                </a:moveTo>
                <a:cubicBezTo>
                  <a:pt x="15" y="5"/>
                  <a:pt x="16" y="4"/>
                  <a:pt x="16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7"/>
                  <a:pt x="25" y="8"/>
                  <a:pt x="26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1" y="8"/>
                  <a:pt x="32" y="7"/>
                  <a:pt x="32" y="6"/>
                </a:cubicBezTo>
                <a:cubicBezTo>
                  <a:pt x="32" y="4"/>
                  <a:pt x="32" y="4"/>
                  <a:pt x="32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1" y="5"/>
                  <a:pt x="41" y="5"/>
                </a:cubicBezTo>
                <a:cubicBezTo>
                  <a:pt x="46" y="20"/>
                  <a:pt x="46" y="20"/>
                  <a:pt x="46" y="20"/>
                </a:cubicBezTo>
                <a:cubicBezTo>
                  <a:pt x="10" y="20"/>
                  <a:pt x="10" y="20"/>
                  <a:pt x="10" y="20"/>
                </a:cubicBezTo>
                <a:lnTo>
                  <a:pt x="15" y="5"/>
                </a:lnTo>
                <a:close/>
                <a:moveTo>
                  <a:pt x="12" y="32"/>
                </a:moveTo>
                <a:cubicBezTo>
                  <a:pt x="10" y="32"/>
                  <a:pt x="8" y="30"/>
                  <a:pt x="8" y="28"/>
                </a:cubicBezTo>
                <a:cubicBezTo>
                  <a:pt x="8" y="26"/>
                  <a:pt x="10" y="24"/>
                  <a:pt x="12" y="24"/>
                </a:cubicBezTo>
                <a:cubicBezTo>
                  <a:pt x="14" y="24"/>
                  <a:pt x="16" y="26"/>
                  <a:pt x="16" y="28"/>
                </a:cubicBezTo>
                <a:cubicBezTo>
                  <a:pt x="16" y="30"/>
                  <a:pt x="14" y="32"/>
                  <a:pt x="12" y="32"/>
                </a:cubicBezTo>
                <a:close/>
                <a:moveTo>
                  <a:pt x="36" y="32"/>
                </a:move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0" y="28"/>
                  <a:pt x="20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32"/>
                </a:lnTo>
                <a:close/>
                <a:moveTo>
                  <a:pt x="44" y="32"/>
                </a:moveTo>
                <a:cubicBezTo>
                  <a:pt x="42" y="32"/>
                  <a:pt x="40" y="30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30"/>
                  <a:pt x="46" y="32"/>
                  <a:pt x="44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323956" y="39786"/>
            <a:ext cx="2485505" cy="890588"/>
          </a:xfrm>
          <a:custGeom>
            <a:avLst/>
            <a:gdLst>
              <a:gd name="T0" fmla="*/ 985 w 1304"/>
              <a:gd name="T1" fmla="*/ 0 h 561"/>
              <a:gd name="T2" fmla="*/ 0 w 1304"/>
              <a:gd name="T3" fmla="*/ 0 h 561"/>
              <a:gd name="T4" fmla="*/ 266 w 1304"/>
              <a:gd name="T5" fmla="*/ 282 h 561"/>
              <a:gd name="T6" fmla="*/ 0 w 1304"/>
              <a:gd name="T7" fmla="*/ 561 h 561"/>
              <a:gd name="T8" fmla="*/ 985 w 1304"/>
              <a:gd name="T9" fmla="*/ 561 h 561"/>
              <a:gd name="T10" fmla="*/ 1304 w 1304"/>
              <a:gd name="T11" fmla="*/ 282 h 561"/>
              <a:gd name="T12" fmla="*/ 985 w 1304"/>
              <a:gd name="T13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4" h="561">
                <a:moveTo>
                  <a:pt x="985" y="0"/>
                </a:moveTo>
                <a:lnTo>
                  <a:pt x="0" y="0"/>
                </a:lnTo>
                <a:lnTo>
                  <a:pt x="266" y="282"/>
                </a:lnTo>
                <a:lnTo>
                  <a:pt x="0" y="561"/>
                </a:lnTo>
                <a:lnTo>
                  <a:pt x="985" y="561"/>
                </a:lnTo>
                <a:lnTo>
                  <a:pt x="1304" y="282"/>
                </a:lnTo>
                <a:lnTo>
                  <a:pt x="9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pl-PL" dirty="0" smtClean="0">
              <a:solidFill>
                <a:prstClr val="black"/>
              </a:solidFill>
            </a:endParaRPr>
          </a:p>
          <a:p>
            <a:pPr algn="ctr"/>
            <a:r>
              <a:rPr lang="pl-PL" dirty="0" smtClean="0">
                <a:solidFill>
                  <a:prstClr val="black"/>
                </a:solidFill>
              </a:rPr>
              <a:t>     Współpraca z NGO</a:t>
            </a:r>
          </a:p>
        </p:txBody>
      </p:sp>
      <p:sp>
        <p:nvSpPr>
          <p:cNvPr id="2" name="Prostokąt 1"/>
          <p:cNvSpPr/>
          <p:nvPr/>
        </p:nvSpPr>
        <p:spPr>
          <a:xfrm>
            <a:off x="468738" y="1131628"/>
            <a:ext cx="114184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8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800" dirty="0">
              <a:solidFill>
                <a:prstClr val="black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816626" y="223470"/>
            <a:ext cx="7368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800" b="1" dirty="0" smtClean="0"/>
              <a:t>RADA AKTYWNOŚCI NGO PRZY BURMISTRZU</a:t>
            </a:r>
          </a:p>
          <a:p>
            <a:pPr algn="ctr"/>
            <a:endParaRPr lang="pl-PL" sz="2800" dirty="0"/>
          </a:p>
        </p:txBody>
      </p:sp>
      <p:sp>
        <p:nvSpPr>
          <p:cNvPr id="5" name="Prostokąt 4"/>
          <p:cNvSpPr/>
          <p:nvPr/>
        </p:nvSpPr>
        <p:spPr>
          <a:xfrm>
            <a:off x="702366" y="1131628"/>
            <a:ext cx="110390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Zasady wyznaczania Rady AKTYWNOŚCI NGO </a:t>
            </a:r>
            <a:endParaRPr lang="pl-PL" dirty="0"/>
          </a:p>
          <a:p>
            <a:pPr marL="342900" lvl="0" indent="-342900">
              <a:buFont typeface="+mj-lt"/>
              <a:buAutoNum type="arabicPeriod"/>
            </a:pPr>
            <a:r>
              <a:rPr lang="pl-PL" dirty="0" smtClean="0"/>
              <a:t>Radę  </a:t>
            </a:r>
            <a:r>
              <a:rPr lang="pl-PL" dirty="0"/>
              <a:t>powołuje Burmistrz w drodze zarządzania </a:t>
            </a:r>
            <a:r>
              <a:rPr lang="pl-PL" b="1" dirty="0"/>
              <a:t>na okres 3 lat. 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/>
              <a:t>Rada liczy </a:t>
            </a:r>
            <a:r>
              <a:rPr lang="pl-PL" b="1" dirty="0"/>
              <a:t>nie więcej niż ….6- 10 osób</a:t>
            </a:r>
            <a:r>
              <a:rPr lang="pl-PL" dirty="0"/>
              <a:t>. W skład Rady wchodzą wyłącznie osoby fizyczne, w tym: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dirty="0" smtClean="0"/>
              <a:t>nie więcej niż 2 przedstawicieli Miasta, których powołuje Burmistrz;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dirty="0" smtClean="0"/>
              <a:t>nie </a:t>
            </a:r>
            <a:r>
              <a:rPr lang="pl-PL" dirty="0"/>
              <a:t>więcej niż 4-8 przedstawicieli organizacji pozarządowych i grup nieformalnych, działających na terenie Miasta, prowadzących lub zamierzających prowadzić działalność na rzecz aktywizacji i rozwoju miasta. </a:t>
            </a:r>
            <a:r>
              <a:rPr lang="pl-PL" b="1" dirty="0"/>
              <a:t>Reprezentanci  NGO wybierani są spośród wcześniej zgłoszonych przez samo środowisko kandydatów. Każdy z nich musi mieć poparcie co najmniej 2-3  organizacji.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/>
              <a:t> Informacja o naborze członków do Rady będzie upubliczniona na stronie internetowej Miasta – w zakładce dla NGO, w Biuletynie Informacji Publicznej Miasta oraz na tablicy ogłoszeń.  Informacja określać będzie termin, sposób i miejsce składania deklaracji członka Rady. 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/>
              <a:t>W przypadku nie zgłoszenia się żadnego kandydata z sektora społecznego NGO lub ich niedostatecznej ilości procedura naboru zostanie przeprowadzona ponownie. W przypadku wystąpienia deklaracji w większej ilości niż maksymalna liczba miejsc w Radzie decydować będzie kolejność zgłoszeń. 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/>
              <a:t>Członkostwo osób w Radzie ustaje z ustaniem stosunku pracy z podmiotami lub momentem zakończenia pełnienia przez nich funkcji w NGO. W następstwie wstępuje nowy członek Rady. W przypadku, kiedy członek Rady nie może dłużej pełnić swojej funkcji, przedkłada stosowną rezygnację Burmistrzowi. Kadencja członka Rady ustaje z momentem jego śmierci. Każdorazowo w celu uzupełnienia składu Rady stosuje się procedurę opisaną powyżej.</a:t>
            </a:r>
          </a:p>
        </p:txBody>
      </p:sp>
    </p:spTree>
    <p:extLst>
      <p:ext uri="{BB962C8B-B14F-4D97-AF65-F5344CB8AC3E}">
        <p14:creationId xmlns:p14="http://schemas.microsoft.com/office/powerpoint/2010/main" val="54245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49"/>
          <p:cNvSpPr>
            <a:spLocks noEditPoints="1"/>
          </p:cNvSpPr>
          <p:nvPr/>
        </p:nvSpPr>
        <p:spPr bwMode="auto">
          <a:xfrm>
            <a:off x="1317921" y="1943942"/>
            <a:ext cx="856991" cy="715617"/>
          </a:xfrm>
          <a:custGeom>
            <a:avLst/>
            <a:gdLst>
              <a:gd name="T0" fmla="*/ 51 w 56"/>
              <a:gd name="T1" fmla="*/ 20 h 48"/>
              <a:gd name="T2" fmla="*/ 54 w 56"/>
              <a:gd name="T3" fmla="*/ 16 h 48"/>
              <a:gd name="T4" fmla="*/ 54 w 56"/>
              <a:gd name="T5" fmla="*/ 12 h 48"/>
              <a:gd name="T6" fmla="*/ 45 w 56"/>
              <a:gd name="T7" fmla="*/ 4 h 48"/>
              <a:gd name="T8" fmla="*/ 16 w 56"/>
              <a:gd name="T9" fmla="*/ 0 h 48"/>
              <a:gd name="T10" fmla="*/ 8 w 56"/>
              <a:gd name="T11" fmla="*/ 12 h 48"/>
              <a:gd name="T12" fmla="*/ 0 w 56"/>
              <a:gd name="T13" fmla="*/ 14 h 48"/>
              <a:gd name="T14" fmla="*/ 7 w 56"/>
              <a:gd name="T15" fmla="*/ 16 h 48"/>
              <a:gd name="T16" fmla="*/ 2 w 56"/>
              <a:gd name="T17" fmla="*/ 20 h 48"/>
              <a:gd name="T18" fmla="*/ 0 w 56"/>
              <a:gd name="T19" fmla="*/ 34 h 48"/>
              <a:gd name="T20" fmla="*/ 4 w 56"/>
              <a:gd name="T21" fmla="*/ 36 h 48"/>
              <a:gd name="T22" fmla="*/ 8 w 56"/>
              <a:gd name="T23" fmla="*/ 48 h 48"/>
              <a:gd name="T24" fmla="*/ 16 w 56"/>
              <a:gd name="T25" fmla="*/ 44 h 48"/>
              <a:gd name="T26" fmla="*/ 40 w 56"/>
              <a:gd name="T27" fmla="*/ 36 h 48"/>
              <a:gd name="T28" fmla="*/ 44 w 56"/>
              <a:gd name="T29" fmla="*/ 48 h 48"/>
              <a:gd name="T30" fmla="*/ 52 w 56"/>
              <a:gd name="T31" fmla="*/ 44 h 48"/>
              <a:gd name="T32" fmla="*/ 54 w 56"/>
              <a:gd name="T33" fmla="*/ 36 h 48"/>
              <a:gd name="T34" fmla="*/ 56 w 56"/>
              <a:gd name="T35" fmla="*/ 22 h 48"/>
              <a:gd name="T36" fmla="*/ 15 w 56"/>
              <a:gd name="T37" fmla="*/ 5 h 48"/>
              <a:gd name="T38" fmla="*/ 24 w 56"/>
              <a:gd name="T39" fmla="*/ 4 h 48"/>
              <a:gd name="T40" fmla="*/ 26 w 56"/>
              <a:gd name="T41" fmla="*/ 8 h 48"/>
              <a:gd name="T42" fmla="*/ 32 w 56"/>
              <a:gd name="T43" fmla="*/ 6 h 48"/>
              <a:gd name="T44" fmla="*/ 40 w 56"/>
              <a:gd name="T45" fmla="*/ 4 h 48"/>
              <a:gd name="T46" fmla="*/ 46 w 56"/>
              <a:gd name="T47" fmla="*/ 20 h 48"/>
              <a:gd name="T48" fmla="*/ 15 w 56"/>
              <a:gd name="T49" fmla="*/ 5 h 48"/>
              <a:gd name="T50" fmla="*/ 8 w 56"/>
              <a:gd name="T51" fmla="*/ 28 h 48"/>
              <a:gd name="T52" fmla="*/ 16 w 56"/>
              <a:gd name="T53" fmla="*/ 28 h 48"/>
              <a:gd name="T54" fmla="*/ 36 w 56"/>
              <a:gd name="T55" fmla="*/ 32 h 48"/>
              <a:gd name="T56" fmla="*/ 20 w 56"/>
              <a:gd name="T57" fmla="*/ 28 h 48"/>
              <a:gd name="T58" fmla="*/ 36 w 56"/>
              <a:gd name="T59" fmla="*/ 32 h 48"/>
              <a:gd name="T60" fmla="*/ 40 w 56"/>
              <a:gd name="T61" fmla="*/ 28 h 48"/>
              <a:gd name="T62" fmla="*/ 48 w 56"/>
              <a:gd name="T63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6" h="48">
                <a:moveTo>
                  <a:pt x="54" y="20"/>
                </a:moveTo>
                <a:cubicBezTo>
                  <a:pt x="51" y="20"/>
                  <a:pt x="51" y="20"/>
                  <a:pt x="51" y="20"/>
                </a:cubicBezTo>
                <a:cubicBezTo>
                  <a:pt x="49" y="16"/>
                  <a:pt x="49" y="16"/>
                  <a:pt x="49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6"/>
                  <a:pt x="56" y="15"/>
                  <a:pt x="56" y="14"/>
                </a:cubicBezTo>
                <a:cubicBezTo>
                  <a:pt x="56" y="13"/>
                  <a:pt x="55" y="12"/>
                  <a:pt x="54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2"/>
                  <a:pt x="42" y="0"/>
                  <a:pt x="4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1" y="2"/>
                  <a:pt x="11" y="4"/>
                </a:cubicBezTo>
                <a:cubicBezTo>
                  <a:pt x="8" y="12"/>
                  <a:pt x="8" y="12"/>
                  <a:pt x="8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2"/>
                  <a:pt x="0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5" y="20"/>
                  <a:pt x="5" y="20"/>
                  <a:pt x="5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6"/>
                  <a:pt x="6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8"/>
                  <a:pt x="16" y="46"/>
                  <a:pt x="16" y="44"/>
                </a:cubicBezTo>
                <a:cubicBezTo>
                  <a:pt x="16" y="36"/>
                  <a:pt x="16" y="36"/>
                  <a:pt x="16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6"/>
                  <a:pt x="42" y="48"/>
                  <a:pt x="44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0" y="48"/>
                  <a:pt x="52" y="46"/>
                  <a:pt x="52" y="44"/>
                </a:cubicBezTo>
                <a:cubicBezTo>
                  <a:pt x="52" y="36"/>
                  <a:pt x="52" y="36"/>
                  <a:pt x="52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6"/>
                  <a:pt x="56" y="35"/>
                  <a:pt x="56" y="34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4" y="20"/>
                </a:cubicBezTo>
                <a:close/>
                <a:moveTo>
                  <a:pt x="15" y="5"/>
                </a:moveTo>
                <a:cubicBezTo>
                  <a:pt x="15" y="5"/>
                  <a:pt x="16" y="4"/>
                  <a:pt x="16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7"/>
                  <a:pt x="25" y="8"/>
                  <a:pt x="26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1" y="8"/>
                  <a:pt x="32" y="7"/>
                  <a:pt x="32" y="6"/>
                </a:cubicBezTo>
                <a:cubicBezTo>
                  <a:pt x="32" y="4"/>
                  <a:pt x="32" y="4"/>
                  <a:pt x="32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1" y="5"/>
                  <a:pt x="41" y="5"/>
                </a:cubicBezTo>
                <a:cubicBezTo>
                  <a:pt x="46" y="20"/>
                  <a:pt x="46" y="20"/>
                  <a:pt x="46" y="20"/>
                </a:cubicBezTo>
                <a:cubicBezTo>
                  <a:pt x="10" y="20"/>
                  <a:pt x="10" y="20"/>
                  <a:pt x="10" y="20"/>
                </a:cubicBezTo>
                <a:lnTo>
                  <a:pt x="15" y="5"/>
                </a:lnTo>
                <a:close/>
                <a:moveTo>
                  <a:pt x="12" y="32"/>
                </a:moveTo>
                <a:cubicBezTo>
                  <a:pt x="10" y="32"/>
                  <a:pt x="8" y="30"/>
                  <a:pt x="8" y="28"/>
                </a:cubicBezTo>
                <a:cubicBezTo>
                  <a:pt x="8" y="26"/>
                  <a:pt x="10" y="24"/>
                  <a:pt x="12" y="24"/>
                </a:cubicBezTo>
                <a:cubicBezTo>
                  <a:pt x="14" y="24"/>
                  <a:pt x="16" y="26"/>
                  <a:pt x="16" y="28"/>
                </a:cubicBezTo>
                <a:cubicBezTo>
                  <a:pt x="16" y="30"/>
                  <a:pt x="14" y="32"/>
                  <a:pt x="12" y="32"/>
                </a:cubicBezTo>
                <a:close/>
                <a:moveTo>
                  <a:pt x="36" y="32"/>
                </a:move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0" y="28"/>
                  <a:pt x="20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32"/>
                </a:lnTo>
                <a:close/>
                <a:moveTo>
                  <a:pt x="44" y="32"/>
                </a:moveTo>
                <a:cubicBezTo>
                  <a:pt x="42" y="32"/>
                  <a:pt x="40" y="30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30"/>
                  <a:pt x="46" y="32"/>
                  <a:pt x="44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323956" y="39786"/>
            <a:ext cx="2485505" cy="890588"/>
          </a:xfrm>
          <a:custGeom>
            <a:avLst/>
            <a:gdLst>
              <a:gd name="T0" fmla="*/ 985 w 1304"/>
              <a:gd name="T1" fmla="*/ 0 h 561"/>
              <a:gd name="T2" fmla="*/ 0 w 1304"/>
              <a:gd name="T3" fmla="*/ 0 h 561"/>
              <a:gd name="T4" fmla="*/ 266 w 1304"/>
              <a:gd name="T5" fmla="*/ 282 h 561"/>
              <a:gd name="T6" fmla="*/ 0 w 1304"/>
              <a:gd name="T7" fmla="*/ 561 h 561"/>
              <a:gd name="T8" fmla="*/ 985 w 1304"/>
              <a:gd name="T9" fmla="*/ 561 h 561"/>
              <a:gd name="T10" fmla="*/ 1304 w 1304"/>
              <a:gd name="T11" fmla="*/ 282 h 561"/>
              <a:gd name="T12" fmla="*/ 985 w 1304"/>
              <a:gd name="T13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4" h="561">
                <a:moveTo>
                  <a:pt x="985" y="0"/>
                </a:moveTo>
                <a:lnTo>
                  <a:pt x="0" y="0"/>
                </a:lnTo>
                <a:lnTo>
                  <a:pt x="266" y="282"/>
                </a:lnTo>
                <a:lnTo>
                  <a:pt x="0" y="561"/>
                </a:lnTo>
                <a:lnTo>
                  <a:pt x="985" y="561"/>
                </a:lnTo>
                <a:lnTo>
                  <a:pt x="1304" y="282"/>
                </a:lnTo>
                <a:lnTo>
                  <a:pt x="9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pl-PL" dirty="0" smtClean="0">
              <a:solidFill>
                <a:prstClr val="black"/>
              </a:solidFill>
            </a:endParaRPr>
          </a:p>
          <a:p>
            <a:pPr algn="ctr"/>
            <a:r>
              <a:rPr lang="pl-PL" dirty="0" smtClean="0">
                <a:solidFill>
                  <a:prstClr val="black"/>
                </a:solidFill>
              </a:rPr>
              <a:t>     Współpraca z NGO</a:t>
            </a:r>
          </a:p>
        </p:txBody>
      </p:sp>
      <p:sp>
        <p:nvSpPr>
          <p:cNvPr id="2" name="Prostokąt 1"/>
          <p:cNvSpPr/>
          <p:nvPr/>
        </p:nvSpPr>
        <p:spPr>
          <a:xfrm>
            <a:off x="468738" y="1131628"/>
            <a:ext cx="114184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8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800" dirty="0">
              <a:solidFill>
                <a:prstClr val="black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140765" y="187165"/>
            <a:ext cx="8945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LOKALNY INKUBATOR ORGANIZACJI </a:t>
            </a:r>
            <a:r>
              <a:rPr lang="pl-PL" sz="2800" b="1" dirty="0" smtClean="0"/>
              <a:t>POZARZĄDOWYCH</a:t>
            </a:r>
            <a:endParaRPr lang="pl-PL" sz="2800" b="1" dirty="0"/>
          </a:p>
        </p:txBody>
      </p:sp>
      <p:sp>
        <p:nvSpPr>
          <p:cNvPr id="5" name="Prostokąt 4"/>
          <p:cNvSpPr/>
          <p:nvPr/>
        </p:nvSpPr>
        <p:spPr>
          <a:xfrm>
            <a:off x="198783" y="1195806"/>
            <a:ext cx="1168841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Cel:</a:t>
            </a:r>
            <a:endParaRPr lang="pl-PL" dirty="0"/>
          </a:p>
          <a:p>
            <a:r>
              <a:rPr lang="pl-PL" b="1" dirty="0"/>
              <a:t>Rozwój aktywności obywatelskiej poprzez wszechstronne wsparcie lokalnych organizacji pozarządowych i grup nieformalnych</a:t>
            </a:r>
            <a:r>
              <a:rPr lang="pl-PL" b="1" dirty="0" smtClean="0"/>
              <a:t>.</a:t>
            </a:r>
          </a:p>
          <a:p>
            <a:endParaRPr lang="pl-PL" b="1" dirty="0" smtClean="0"/>
          </a:p>
          <a:p>
            <a:r>
              <a:rPr lang="pl-PL" b="1" dirty="0" smtClean="0"/>
              <a:t>Zdiagnozowane </a:t>
            </a:r>
            <a:r>
              <a:rPr lang="pl-PL" b="1" dirty="0"/>
              <a:t>potrzeby / problemy:</a:t>
            </a:r>
            <a:endParaRPr lang="pl-P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b="1" dirty="0"/>
              <a:t>ograniczenia techniczne / braki infrastrukturalne </a:t>
            </a:r>
            <a:r>
              <a:rPr lang="pl-PL" dirty="0"/>
              <a:t>(np. brak sprzętu typu drukarka, ksero na potrzeby realizacji  własnych </a:t>
            </a:r>
            <a:r>
              <a:rPr lang="pl-PL" sz="1600" dirty="0"/>
              <a:t>działań przez organizacje),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bardzo zróżnicowany poziom wiedzy i doświadczenia </a:t>
            </a:r>
            <a:r>
              <a:rPr lang="pl-PL" sz="1600" dirty="0"/>
              <a:t>w zakresie pozyskiwania środków ze źródeł zewnętrznych (w tym duża liczba organizacji z bardzo niskimi kompetencjami),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brak przepływu informacji </a:t>
            </a:r>
            <a:r>
              <a:rPr lang="pl-PL" sz="1600" dirty="0"/>
              <a:t>pomiędzy poszczególnymi organizacjami,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brak organizacji / ośrodka integrującego </a:t>
            </a:r>
            <a:r>
              <a:rPr lang="pl-PL" sz="1600" dirty="0"/>
              <a:t>lokalne środowisko pozarządowe,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b="1" dirty="0"/>
              <a:t>mała liczba wspólnych inicjatyw </a:t>
            </a:r>
            <a:r>
              <a:rPr lang="pl-PL" sz="1600" dirty="0"/>
              <a:t>realizowanych przez organizacje i grupy</a:t>
            </a:r>
            <a:r>
              <a:rPr lang="pl-PL" sz="1600" dirty="0" smtClean="0"/>
              <a:t>.</a:t>
            </a:r>
          </a:p>
          <a:p>
            <a:pPr lvl="0"/>
            <a:endParaRPr lang="pl-PL" sz="1600" dirty="0" smtClean="0"/>
          </a:p>
          <a:p>
            <a:r>
              <a:rPr lang="pl-PL" b="1" dirty="0" smtClean="0"/>
              <a:t>Obszar  </a:t>
            </a:r>
            <a:r>
              <a:rPr lang="pl-PL" b="1" dirty="0"/>
              <a:t>realizacji działań Inkubatora </a:t>
            </a:r>
            <a:r>
              <a:rPr lang="pl-PL" b="1" dirty="0" smtClean="0"/>
              <a:t>NGO: </a:t>
            </a:r>
            <a:r>
              <a:rPr lang="pl-PL" dirty="0" smtClean="0"/>
              <a:t>Miasto </a:t>
            </a:r>
            <a:r>
              <a:rPr lang="pl-PL" dirty="0"/>
              <a:t>Puszczykowo  </a:t>
            </a:r>
          </a:p>
          <a:p>
            <a:endParaRPr lang="pl-PL" dirty="0"/>
          </a:p>
          <a:p>
            <a:r>
              <a:rPr lang="pl-PL" b="1" dirty="0" smtClean="0"/>
              <a:t>Odbiorcy </a:t>
            </a:r>
            <a:r>
              <a:rPr lang="pl-PL" b="1" dirty="0"/>
              <a:t>działań Inkubatora:</a:t>
            </a:r>
            <a:endParaRPr lang="pl-P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b="1" dirty="0"/>
              <a:t>przedstawiciele lokalnych organizacji pozarządowych </a:t>
            </a:r>
            <a:r>
              <a:rPr lang="pl-PL" dirty="0"/>
              <a:t>(stowarzyszeń, fundacji i pozostałych podmiotów zgodnie z ustawą o pożytku publicznym i wolontariacie - członkowie, pracownicy, wolontariusze) i </a:t>
            </a:r>
            <a:r>
              <a:rPr lang="pl-PL" b="1" dirty="0"/>
              <a:t>aktywni obywatele </a:t>
            </a:r>
            <a:r>
              <a:rPr lang="pl-PL" dirty="0"/>
              <a:t>(osoby fizyczne),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główną grupę odbiorców </a:t>
            </a:r>
            <a:r>
              <a:rPr lang="pl-PL" dirty="0" smtClean="0"/>
              <a:t>stanowią przedstawiciele </a:t>
            </a:r>
            <a:r>
              <a:rPr lang="pl-PL" dirty="0"/>
              <a:t>organizacji pozarządowych z Puszczykowa. </a:t>
            </a:r>
          </a:p>
          <a:p>
            <a:endParaRPr lang="pl-PL" dirty="0"/>
          </a:p>
          <a:p>
            <a:pPr lvl="0"/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42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49"/>
          <p:cNvSpPr>
            <a:spLocks noEditPoints="1"/>
          </p:cNvSpPr>
          <p:nvPr/>
        </p:nvSpPr>
        <p:spPr bwMode="auto">
          <a:xfrm>
            <a:off x="1317921" y="1943942"/>
            <a:ext cx="856991" cy="715617"/>
          </a:xfrm>
          <a:custGeom>
            <a:avLst/>
            <a:gdLst>
              <a:gd name="T0" fmla="*/ 51 w 56"/>
              <a:gd name="T1" fmla="*/ 20 h 48"/>
              <a:gd name="T2" fmla="*/ 54 w 56"/>
              <a:gd name="T3" fmla="*/ 16 h 48"/>
              <a:gd name="T4" fmla="*/ 54 w 56"/>
              <a:gd name="T5" fmla="*/ 12 h 48"/>
              <a:gd name="T6" fmla="*/ 45 w 56"/>
              <a:gd name="T7" fmla="*/ 4 h 48"/>
              <a:gd name="T8" fmla="*/ 16 w 56"/>
              <a:gd name="T9" fmla="*/ 0 h 48"/>
              <a:gd name="T10" fmla="*/ 8 w 56"/>
              <a:gd name="T11" fmla="*/ 12 h 48"/>
              <a:gd name="T12" fmla="*/ 0 w 56"/>
              <a:gd name="T13" fmla="*/ 14 h 48"/>
              <a:gd name="T14" fmla="*/ 7 w 56"/>
              <a:gd name="T15" fmla="*/ 16 h 48"/>
              <a:gd name="T16" fmla="*/ 2 w 56"/>
              <a:gd name="T17" fmla="*/ 20 h 48"/>
              <a:gd name="T18" fmla="*/ 0 w 56"/>
              <a:gd name="T19" fmla="*/ 34 h 48"/>
              <a:gd name="T20" fmla="*/ 4 w 56"/>
              <a:gd name="T21" fmla="*/ 36 h 48"/>
              <a:gd name="T22" fmla="*/ 8 w 56"/>
              <a:gd name="T23" fmla="*/ 48 h 48"/>
              <a:gd name="T24" fmla="*/ 16 w 56"/>
              <a:gd name="T25" fmla="*/ 44 h 48"/>
              <a:gd name="T26" fmla="*/ 40 w 56"/>
              <a:gd name="T27" fmla="*/ 36 h 48"/>
              <a:gd name="T28" fmla="*/ 44 w 56"/>
              <a:gd name="T29" fmla="*/ 48 h 48"/>
              <a:gd name="T30" fmla="*/ 52 w 56"/>
              <a:gd name="T31" fmla="*/ 44 h 48"/>
              <a:gd name="T32" fmla="*/ 54 w 56"/>
              <a:gd name="T33" fmla="*/ 36 h 48"/>
              <a:gd name="T34" fmla="*/ 56 w 56"/>
              <a:gd name="T35" fmla="*/ 22 h 48"/>
              <a:gd name="T36" fmla="*/ 15 w 56"/>
              <a:gd name="T37" fmla="*/ 5 h 48"/>
              <a:gd name="T38" fmla="*/ 24 w 56"/>
              <a:gd name="T39" fmla="*/ 4 h 48"/>
              <a:gd name="T40" fmla="*/ 26 w 56"/>
              <a:gd name="T41" fmla="*/ 8 h 48"/>
              <a:gd name="T42" fmla="*/ 32 w 56"/>
              <a:gd name="T43" fmla="*/ 6 h 48"/>
              <a:gd name="T44" fmla="*/ 40 w 56"/>
              <a:gd name="T45" fmla="*/ 4 h 48"/>
              <a:gd name="T46" fmla="*/ 46 w 56"/>
              <a:gd name="T47" fmla="*/ 20 h 48"/>
              <a:gd name="T48" fmla="*/ 15 w 56"/>
              <a:gd name="T49" fmla="*/ 5 h 48"/>
              <a:gd name="T50" fmla="*/ 8 w 56"/>
              <a:gd name="T51" fmla="*/ 28 h 48"/>
              <a:gd name="T52" fmla="*/ 16 w 56"/>
              <a:gd name="T53" fmla="*/ 28 h 48"/>
              <a:gd name="T54" fmla="*/ 36 w 56"/>
              <a:gd name="T55" fmla="*/ 32 h 48"/>
              <a:gd name="T56" fmla="*/ 20 w 56"/>
              <a:gd name="T57" fmla="*/ 28 h 48"/>
              <a:gd name="T58" fmla="*/ 36 w 56"/>
              <a:gd name="T59" fmla="*/ 32 h 48"/>
              <a:gd name="T60" fmla="*/ 40 w 56"/>
              <a:gd name="T61" fmla="*/ 28 h 48"/>
              <a:gd name="T62" fmla="*/ 48 w 56"/>
              <a:gd name="T63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6" h="48">
                <a:moveTo>
                  <a:pt x="54" y="20"/>
                </a:moveTo>
                <a:cubicBezTo>
                  <a:pt x="51" y="20"/>
                  <a:pt x="51" y="20"/>
                  <a:pt x="51" y="20"/>
                </a:cubicBezTo>
                <a:cubicBezTo>
                  <a:pt x="49" y="16"/>
                  <a:pt x="49" y="16"/>
                  <a:pt x="49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6"/>
                  <a:pt x="56" y="15"/>
                  <a:pt x="56" y="14"/>
                </a:cubicBezTo>
                <a:cubicBezTo>
                  <a:pt x="56" y="13"/>
                  <a:pt x="55" y="12"/>
                  <a:pt x="54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2"/>
                  <a:pt x="42" y="0"/>
                  <a:pt x="4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1" y="2"/>
                  <a:pt x="11" y="4"/>
                </a:cubicBezTo>
                <a:cubicBezTo>
                  <a:pt x="8" y="12"/>
                  <a:pt x="8" y="12"/>
                  <a:pt x="8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2"/>
                  <a:pt x="0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5" y="20"/>
                  <a:pt x="5" y="20"/>
                  <a:pt x="5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6"/>
                  <a:pt x="6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8"/>
                  <a:pt x="16" y="46"/>
                  <a:pt x="16" y="44"/>
                </a:cubicBezTo>
                <a:cubicBezTo>
                  <a:pt x="16" y="36"/>
                  <a:pt x="16" y="36"/>
                  <a:pt x="16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6"/>
                  <a:pt x="42" y="48"/>
                  <a:pt x="44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0" y="48"/>
                  <a:pt x="52" y="46"/>
                  <a:pt x="52" y="44"/>
                </a:cubicBezTo>
                <a:cubicBezTo>
                  <a:pt x="52" y="36"/>
                  <a:pt x="52" y="36"/>
                  <a:pt x="52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6"/>
                  <a:pt x="56" y="35"/>
                  <a:pt x="56" y="34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4" y="20"/>
                </a:cubicBezTo>
                <a:close/>
                <a:moveTo>
                  <a:pt x="15" y="5"/>
                </a:moveTo>
                <a:cubicBezTo>
                  <a:pt x="15" y="5"/>
                  <a:pt x="16" y="4"/>
                  <a:pt x="16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7"/>
                  <a:pt x="25" y="8"/>
                  <a:pt x="26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1" y="8"/>
                  <a:pt x="32" y="7"/>
                  <a:pt x="32" y="6"/>
                </a:cubicBezTo>
                <a:cubicBezTo>
                  <a:pt x="32" y="4"/>
                  <a:pt x="32" y="4"/>
                  <a:pt x="32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1" y="5"/>
                  <a:pt x="41" y="5"/>
                </a:cubicBezTo>
                <a:cubicBezTo>
                  <a:pt x="46" y="20"/>
                  <a:pt x="46" y="20"/>
                  <a:pt x="46" y="20"/>
                </a:cubicBezTo>
                <a:cubicBezTo>
                  <a:pt x="10" y="20"/>
                  <a:pt x="10" y="20"/>
                  <a:pt x="10" y="20"/>
                </a:cubicBezTo>
                <a:lnTo>
                  <a:pt x="15" y="5"/>
                </a:lnTo>
                <a:close/>
                <a:moveTo>
                  <a:pt x="12" y="32"/>
                </a:moveTo>
                <a:cubicBezTo>
                  <a:pt x="10" y="32"/>
                  <a:pt x="8" y="30"/>
                  <a:pt x="8" y="28"/>
                </a:cubicBezTo>
                <a:cubicBezTo>
                  <a:pt x="8" y="26"/>
                  <a:pt x="10" y="24"/>
                  <a:pt x="12" y="24"/>
                </a:cubicBezTo>
                <a:cubicBezTo>
                  <a:pt x="14" y="24"/>
                  <a:pt x="16" y="26"/>
                  <a:pt x="16" y="28"/>
                </a:cubicBezTo>
                <a:cubicBezTo>
                  <a:pt x="16" y="30"/>
                  <a:pt x="14" y="32"/>
                  <a:pt x="12" y="32"/>
                </a:cubicBezTo>
                <a:close/>
                <a:moveTo>
                  <a:pt x="36" y="32"/>
                </a:move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0" y="28"/>
                  <a:pt x="20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32"/>
                </a:lnTo>
                <a:close/>
                <a:moveTo>
                  <a:pt x="44" y="32"/>
                </a:moveTo>
                <a:cubicBezTo>
                  <a:pt x="42" y="32"/>
                  <a:pt x="40" y="30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30"/>
                  <a:pt x="46" y="32"/>
                  <a:pt x="44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323956" y="39786"/>
            <a:ext cx="2485505" cy="890588"/>
          </a:xfrm>
          <a:custGeom>
            <a:avLst/>
            <a:gdLst>
              <a:gd name="T0" fmla="*/ 985 w 1304"/>
              <a:gd name="T1" fmla="*/ 0 h 561"/>
              <a:gd name="T2" fmla="*/ 0 w 1304"/>
              <a:gd name="T3" fmla="*/ 0 h 561"/>
              <a:gd name="T4" fmla="*/ 266 w 1304"/>
              <a:gd name="T5" fmla="*/ 282 h 561"/>
              <a:gd name="T6" fmla="*/ 0 w 1304"/>
              <a:gd name="T7" fmla="*/ 561 h 561"/>
              <a:gd name="T8" fmla="*/ 985 w 1304"/>
              <a:gd name="T9" fmla="*/ 561 h 561"/>
              <a:gd name="T10" fmla="*/ 1304 w 1304"/>
              <a:gd name="T11" fmla="*/ 282 h 561"/>
              <a:gd name="T12" fmla="*/ 985 w 1304"/>
              <a:gd name="T13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4" h="561">
                <a:moveTo>
                  <a:pt x="985" y="0"/>
                </a:moveTo>
                <a:lnTo>
                  <a:pt x="0" y="0"/>
                </a:lnTo>
                <a:lnTo>
                  <a:pt x="266" y="282"/>
                </a:lnTo>
                <a:lnTo>
                  <a:pt x="0" y="561"/>
                </a:lnTo>
                <a:lnTo>
                  <a:pt x="985" y="561"/>
                </a:lnTo>
                <a:lnTo>
                  <a:pt x="1304" y="282"/>
                </a:lnTo>
                <a:lnTo>
                  <a:pt x="9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pl-PL" dirty="0" smtClean="0">
              <a:solidFill>
                <a:prstClr val="black"/>
              </a:solidFill>
            </a:endParaRPr>
          </a:p>
          <a:p>
            <a:pPr algn="ctr"/>
            <a:r>
              <a:rPr lang="pl-PL" dirty="0" smtClean="0">
                <a:solidFill>
                  <a:prstClr val="black"/>
                </a:solidFill>
              </a:rPr>
              <a:t>     Współpraca z NGO</a:t>
            </a:r>
          </a:p>
        </p:txBody>
      </p:sp>
      <p:sp>
        <p:nvSpPr>
          <p:cNvPr id="2" name="Prostokąt 1"/>
          <p:cNvSpPr/>
          <p:nvPr/>
        </p:nvSpPr>
        <p:spPr>
          <a:xfrm>
            <a:off x="468738" y="1131628"/>
            <a:ext cx="114184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8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800" dirty="0">
              <a:solidFill>
                <a:prstClr val="black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98783" y="1195806"/>
            <a:ext cx="1168841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u="sng" dirty="0"/>
              <a:t>Działanie nr 1: Wsparcie techniczne dla organizacji pozarządowych i grup:</a:t>
            </a:r>
            <a:endParaRPr lang="pl-PL" b="1" dirty="0"/>
          </a:p>
          <a:p>
            <a:r>
              <a:rPr lang="pl-PL" sz="1600" dirty="0"/>
              <a:t>Bieżące wsparcie techniczne / infrastrukturalne dla organizacji i grup z Puszczykowa</a:t>
            </a:r>
            <a:r>
              <a:rPr lang="pl-PL" sz="1600" dirty="0" smtClean="0"/>
              <a:t>.</a:t>
            </a:r>
          </a:p>
          <a:p>
            <a:r>
              <a:rPr lang="pl-PL" b="1" u="sng" dirty="0" smtClean="0"/>
              <a:t>Działanie </a:t>
            </a:r>
            <a:r>
              <a:rPr lang="pl-PL" b="1" u="sng" dirty="0"/>
              <a:t>nr 2: Promocja działań prowadzonych przez organizacje pozarządowe i grupy:</a:t>
            </a:r>
            <a:endParaRPr lang="pl-PL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/>
              <a:t>opracowywanie materiałów promocyjnych na potrzeby poszczególnych organizacji (plakaty, ulotki),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/>
              <a:t>bieżący mailing informacji – promocja własnych działań </a:t>
            </a:r>
            <a:r>
              <a:rPr lang="pl-PL" sz="1600" dirty="0" err="1"/>
              <a:t>NGOs</a:t>
            </a:r>
            <a:r>
              <a:rPr lang="pl-PL" sz="1600" dirty="0"/>
              <a:t> i grup nieformalnych; współpraca z Miastem w zakresie przekazywania informacji otrzymanych od </a:t>
            </a:r>
            <a:r>
              <a:rPr lang="pl-PL" sz="1600" dirty="0" err="1"/>
              <a:t>NGOs</a:t>
            </a:r>
            <a:r>
              <a:rPr lang="pl-PL" sz="1600" dirty="0"/>
              <a:t> i grup nieformalnych,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/>
              <a:t>bieżące prowadzenie profilu Lokalnego Inkubatora NGO na </a:t>
            </a:r>
            <a:r>
              <a:rPr lang="pl-PL" sz="1600" dirty="0" err="1"/>
              <a:t>facebook</a:t>
            </a:r>
            <a:r>
              <a:rPr lang="pl-PL" sz="1600" dirty="0"/>
              <a:t>-u,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/>
              <a:t>prowadzenie tablic informacyjnych na terenie miasta o działalności i wydarzeniem organizowanych przez </a:t>
            </a:r>
            <a:r>
              <a:rPr lang="pl-PL" sz="1600" dirty="0" err="1"/>
              <a:t>NGOs</a:t>
            </a:r>
            <a:r>
              <a:rPr lang="pl-PL" sz="1600" dirty="0"/>
              <a:t>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/>
              <a:t>partnerstwo przy organizacji wybranych wydarzeń;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/>
              <a:t>możliwość promocji podczas różnorodnych wydarzeń społecznych, gospodarczych i kulturalnych</a:t>
            </a:r>
            <a:r>
              <a:rPr lang="pl-PL" sz="1600" dirty="0" smtClean="0"/>
              <a:t>,</a:t>
            </a:r>
          </a:p>
          <a:p>
            <a:r>
              <a:rPr lang="pl-PL" sz="1600" dirty="0"/>
              <a:t> </a:t>
            </a:r>
            <a:r>
              <a:rPr lang="pl-PL" b="1" u="sng" dirty="0" smtClean="0"/>
              <a:t>Działanie </a:t>
            </a:r>
            <a:r>
              <a:rPr lang="pl-PL" b="1" u="sng" dirty="0"/>
              <a:t>nr 3: Profesjonalizacja organizacji pozarządowych i grup:</a:t>
            </a:r>
            <a:endParaRPr lang="pl-PL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/>
              <a:t>ogólne doradztwo stacjonarne, telefoniczne i e-mailowe (np. zakładanie organizacji pozarządowej, finansowanie działalności),  doradztwo indywidualne, spotkania informacyjno-doradcze,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/>
              <a:t>szkolenia z tematyki bezpośrednio związanej z </a:t>
            </a:r>
            <a:r>
              <a:rPr lang="pl-PL" sz="1600" dirty="0" smtClean="0"/>
              <a:t>działalnością NGO i podnoszeniem kwalifikacji kadr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 smtClean="0"/>
              <a:t>monitoring </a:t>
            </a:r>
            <a:r>
              <a:rPr lang="pl-PL" sz="1600" dirty="0"/>
              <a:t>źródeł finansowania dla NGO / bieżący mailing do organizacji / grup informacji nt. ogłoszonych konkursów (ze środków krajowych, unijnych, innych).</a:t>
            </a:r>
          </a:p>
          <a:p>
            <a:r>
              <a:rPr lang="pl-PL" b="1" u="sng" dirty="0" smtClean="0"/>
              <a:t>Działanie </a:t>
            </a:r>
            <a:r>
              <a:rPr lang="pl-PL" b="1" u="sng" dirty="0"/>
              <a:t>nr 4: Działania animacyjne:</a:t>
            </a:r>
            <a:endParaRPr lang="pl-PL" b="1" dirty="0"/>
          </a:p>
          <a:p>
            <a:pPr lvl="0"/>
            <a:r>
              <a:rPr lang="pl-PL" sz="1600" dirty="0"/>
              <a:t>rozwijanie inicjatyw na rzecz lokalnych organizacji pozarządowych i grupy oraz lokalnej społeczności, </a:t>
            </a:r>
          </a:p>
          <a:p>
            <a:pPr lvl="0"/>
            <a:r>
              <a:rPr lang="pl-PL" sz="1600" dirty="0"/>
              <a:t>rozwijanie inicjatyw na rzecz młodzieży zainteresowanej współpracą z organizacjami pozarządowymi i społeczną pracą projektową (np. liderzy młodzieżowi jako potencjał wsparcia sektora pozarządowego) </a:t>
            </a:r>
          </a:p>
        </p:txBody>
      </p:sp>
      <p:sp>
        <p:nvSpPr>
          <p:cNvPr id="8" name="Prostokąt 7"/>
          <p:cNvSpPr/>
          <p:nvPr/>
        </p:nvSpPr>
        <p:spPr>
          <a:xfrm>
            <a:off x="3140765" y="187165"/>
            <a:ext cx="8945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LOKALNY INKUBATOR ORGANIZACJI </a:t>
            </a:r>
            <a:r>
              <a:rPr lang="pl-PL" sz="2800" b="1" dirty="0" smtClean="0"/>
              <a:t>POZARZĄDOWYCH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108639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zaokrąglony 11"/>
          <p:cNvSpPr/>
          <p:nvPr/>
        </p:nvSpPr>
        <p:spPr>
          <a:xfrm>
            <a:off x="719403" y="260648"/>
            <a:ext cx="10657184" cy="27363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endParaRPr lang="pl-PL" b="1" dirty="0" smtClean="0">
              <a:solidFill>
                <a:prstClr val="white"/>
              </a:solidFill>
            </a:endParaRPr>
          </a:p>
          <a:p>
            <a:pPr algn="ctr"/>
            <a:r>
              <a:rPr lang="pl-PL" sz="3600" b="1" dirty="0" smtClean="0">
                <a:solidFill>
                  <a:prstClr val="white"/>
                </a:solidFill>
              </a:rPr>
              <a:t>POMYSŁY NA WSPÓŁPRACĘ I PARTNERSTWO   </a:t>
            </a:r>
            <a:endParaRPr lang="pl-PL" sz="3600" b="1" dirty="0">
              <a:solidFill>
                <a:prstClr val="white"/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1240699" y="2438400"/>
            <a:ext cx="9520065" cy="3869636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solidFill>
                  <a:prstClr val="black"/>
                </a:solidFill>
              </a:rPr>
              <a:t>DYSKUSJA</a:t>
            </a:r>
            <a:endParaRPr lang="pl-PL" sz="2000" b="1" dirty="0" smtClean="0">
              <a:solidFill>
                <a:prstClr val="black"/>
              </a:solidFill>
            </a:endParaRPr>
          </a:p>
          <a:p>
            <a:pPr lvl="1"/>
            <a:endParaRPr lang="pl-PL" sz="20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8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11766</TotalTime>
  <Words>857</Words>
  <Application>Microsoft Office PowerPoint</Application>
  <PresentationFormat>Niestandardowy</PresentationFormat>
  <Paragraphs>103</Paragraphs>
  <Slides>11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Halina Wyborska</dc:creator>
  <cp:lastModifiedBy>Bożena Tylikowska</cp:lastModifiedBy>
  <cp:revision>856</cp:revision>
  <cp:lastPrinted>2017-05-15T10:58:32Z</cp:lastPrinted>
  <dcterms:created xsi:type="dcterms:W3CDTF">2016-11-15T09:54:31Z</dcterms:created>
  <dcterms:modified xsi:type="dcterms:W3CDTF">2018-06-08T10:10:24Z</dcterms:modified>
</cp:coreProperties>
</file>